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32735838" cy="43891200"/>
  <p:notesSz cx="6858000" cy="9144000"/>
  <p:defaultTextStyle>
    <a:defPPr>
      <a:defRPr lang="en-US"/>
    </a:defPPr>
    <a:lvl1pPr marL="0" algn="l" defTabSz="4507640" rtl="0" eaLnBrk="1" latinLnBrk="0" hangingPunct="1">
      <a:defRPr sz="8900" kern="1200">
        <a:solidFill>
          <a:schemeClr val="tx1"/>
        </a:solidFill>
        <a:latin typeface="+mn-lt"/>
        <a:ea typeface="+mn-ea"/>
        <a:cs typeface="+mn-cs"/>
      </a:defRPr>
    </a:lvl1pPr>
    <a:lvl2pPr marL="2253821" algn="l" defTabSz="4507640" rtl="0" eaLnBrk="1" latinLnBrk="0" hangingPunct="1">
      <a:defRPr sz="8900" kern="1200">
        <a:solidFill>
          <a:schemeClr val="tx1"/>
        </a:solidFill>
        <a:latin typeface="+mn-lt"/>
        <a:ea typeface="+mn-ea"/>
        <a:cs typeface="+mn-cs"/>
      </a:defRPr>
    </a:lvl2pPr>
    <a:lvl3pPr marL="4507640" algn="l" defTabSz="4507640" rtl="0" eaLnBrk="1" latinLnBrk="0" hangingPunct="1">
      <a:defRPr sz="8900" kern="1200">
        <a:solidFill>
          <a:schemeClr val="tx1"/>
        </a:solidFill>
        <a:latin typeface="+mn-lt"/>
        <a:ea typeface="+mn-ea"/>
        <a:cs typeface="+mn-cs"/>
      </a:defRPr>
    </a:lvl3pPr>
    <a:lvl4pPr marL="6761459" algn="l" defTabSz="4507640" rtl="0" eaLnBrk="1" latinLnBrk="0" hangingPunct="1">
      <a:defRPr sz="8900" kern="1200">
        <a:solidFill>
          <a:schemeClr val="tx1"/>
        </a:solidFill>
        <a:latin typeface="+mn-lt"/>
        <a:ea typeface="+mn-ea"/>
        <a:cs typeface="+mn-cs"/>
      </a:defRPr>
    </a:lvl4pPr>
    <a:lvl5pPr marL="9015279" algn="l" defTabSz="4507640" rtl="0" eaLnBrk="1" latinLnBrk="0" hangingPunct="1">
      <a:defRPr sz="8900" kern="1200">
        <a:solidFill>
          <a:schemeClr val="tx1"/>
        </a:solidFill>
        <a:latin typeface="+mn-lt"/>
        <a:ea typeface="+mn-ea"/>
        <a:cs typeface="+mn-cs"/>
      </a:defRPr>
    </a:lvl5pPr>
    <a:lvl6pPr marL="11269100" algn="l" defTabSz="4507640" rtl="0" eaLnBrk="1" latinLnBrk="0" hangingPunct="1">
      <a:defRPr sz="8900" kern="1200">
        <a:solidFill>
          <a:schemeClr val="tx1"/>
        </a:solidFill>
        <a:latin typeface="+mn-lt"/>
        <a:ea typeface="+mn-ea"/>
        <a:cs typeface="+mn-cs"/>
      </a:defRPr>
    </a:lvl6pPr>
    <a:lvl7pPr marL="13522921" algn="l" defTabSz="4507640" rtl="0" eaLnBrk="1" latinLnBrk="0" hangingPunct="1">
      <a:defRPr sz="8900" kern="1200">
        <a:solidFill>
          <a:schemeClr val="tx1"/>
        </a:solidFill>
        <a:latin typeface="+mn-lt"/>
        <a:ea typeface="+mn-ea"/>
        <a:cs typeface="+mn-cs"/>
      </a:defRPr>
    </a:lvl7pPr>
    <a:lvl8pPr marL="15776740" algn="l" defTabSz="4507640" rtl="0" eaLnBrk="1" latinLnBrk="0" hangingPunct="1">
      <a:defRPr sz="8900" kern="1200">
        <a:solidFill>
          <a:schemeClr val="tx1"/>
        </a:solidFill>
        <a:latin typeface="+mn-lt"/>
        <a:ea typeface="+mn-ea"/>
        <a:cs typeface="+mn-cs"/>
      </a:defRPr>
    </a:lvl8pPr>
    <a:lvl9pPr marL="18030561" algn="l" defTabSz="4507640" rtl="0" eaLnBrk="1" latinLnBrk="0" hangingPunct="1">
      <a:defRPr sz="8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425">
          <p15:clr>
            <a:srgbClr val="A4A3A4"/>
          </p15:clr>
        </p15:guide>
        <p15:guide id="2" orient="horz" pos="384">
          <p15:clr>
            <a:srgbClr val="A4A3A4"/>
          </p15:clr>
        </p15:guide>
        <p15:guide id="3" orient="horz" pos="26880">
          <p15:clr>
            <a:srgbClr val="A4A3A4"/>
          </p15:clr>
        </p15:guide>
        <p15:guide id="4" orient="horz">
          <p15:clr>
            <a:srgbClr val="A4A3A4"/>
          </p15:clr>
        </p15:guide>
        <p15:guide id="5" pos="434">
          <p15:clr>
            <a:srgbClr val="A4A3A4"/>
          </p15:clr>
        </p15:guide>
        <p15:guide id="6" pos="2019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.KOTOULAS" initials="AK" lastIdx="2" clrIdx="0"/>
  <p:cmAuthor id="1" name="A.KOTOULAS" initials="HELP" lastIdx="1" clrIdx="1"/>
  <p:cmAuthor id="2" name="A.KOTOULAS" initials="HELP - " lastIdx="1" clrIdx="2"/>
  <p:cmAuthor id="3" name="PosterPresentations.com - 510.649.3001" initials="HELP - " lastIdx="1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33"/>
    <a:srgbClr val="990033"/>
    <a:srgbClr val="CC0000"/>
    <a:srgbClr val="009999"/>
    <a:srgbClr val="00CC99"/>
    <a:srgbClr val="6699FF"/>
    <a:srgbClr val="CC6600"/>
    <a:srgbClr val="0000FF"/>
    <a:srgbClr val="CC3399"/>
    <a:srgbClr val="99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08" autoAdjust="0"/>
    <p:restoredTop sz="94070" autoAdjust="0"/>
  </p:normalViewPr>
  <p:slideViewPr>
    <p:cSldViewPr snapToGrid="0" showGuides="1">
      <p:cViewPr>
        <p:scale>
          <a:sx n="30" d="100"/>
          <a:sy n="30" d="100"/>
        </p:scale>
        <p:origin x="1278" y="60"/>
      </p:cViewPr>
      <p:guideLst>
        <p:guide orient="horz" pos="4425"/>
        <p:guide orient="horz" pos="384"/>
        <p:guide orient="horz" pos="26880"/>
        <p:guide orient="horz"/>
        <p:guide pos="434"/>
        <p:guide pos="2019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howGuides="1">
      <p:cViewPr varScale="1">
        <p:scale>
          <a:sx n="83" d="100"/>
          <a:sy n="83" d="100"/>
        </p:scale>
        <p:origin x="-2730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58C5BC-9A70-462C-B28D-9600239EAC64}" type="datetimeFigureOut">
              <a:rPr lang="en-US" smtClean="0"/>
              <a:pPr/>
              <a:t>5/21/2019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C131B7-05CA-4AEE-9267-6D0ED4DC84F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62194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CC2317-6751-4CD4-9995-8782DD78E936}" type="datetimeFigureOut">
              <a:rPr lang="en-US" smtClean="0"/>
              <a:pPr/>
              <a:t>5/21/2019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51063" y="685800"/>
            <a:ext cx="255587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A1A87D-CAF7-4BDC-A0D3-C0DBEDE8161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0680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07640" rtl="0" eaLnBrk="1" latinLnBrk="0" hangingPunct="1">
      <a:defRPr sz="6000" kern="1200">
        <a:solidFill>
          <a:schemeClr val="tx1"/>
        </a:solidFill>
        <a:latin typeface="+mn-lt"/>
        <a:ea typeface="+mn-ea"/>
        <a:cs typeface="+mn-cs"/>
      </a:defRPr>
    </a:lvl1pPr>
    <a:lvl2pPr marL="2253821" algn="l" defTabSz="4507640" rtl="0" eaLnBrk="1" latinLnBrk="0" hangingPunct="1">
      <a:defRPr sz="6000" kern="1200">
        <a:solidFill>
          <a:schemeClr val="tx1"/>
        </a:solidFill>
        <a:latin typeface="+mn-lt"/>
        <a:ea typeface="+mn-ea"/>
        <a:cs typeface="+mn-cs"/>
      </a:defRPr>
    </a:lvl2pPr>
    <a:lvl3pPr marL="4507640" algn="l" defTabSz="4507640" rtl="0" eaLnBrk="1" latinLnBrk="0" hangingPunct="1">
      <a:defRPr sz="6000" kern="1200">
        <a:solidFill>
          <a:schemeClr val="tx1"/>
        </a:solidFill>
        <a:latin typeface="+mn-lt"/>
        <a:ea typeface="+mn-ea"/>
        <a:cs typeface="+mn-cs"/>
      </a:defRPr>
    </a:lvl3pPr>
    <a:lvl4pPr marL="6761459" algn="l" defTabSz="4507640" rtl="0" eaLnBrk="1" latinLnBrk="0" hangingPunct="1">
      <a:defRPr sz="6000" kern="1200">
        <a:solidFill>
          <a:schemeClr val="tx1"/>
        </a:solidFill>
        <a:latin typeface="+mn-lt"/>
        <a:ea typeface="+mn-ea"/>
        <a:cs typeface="+mn-cs"/>
      </a:defRPr>
    </a:lvl4pPr>
    <a:lvl5pPr marL="9015279" algn="l" defTabSz="4507640" rtl="0" eaLnBrk="1" latinLnBrk="0" hangingPunct="1">
      <a:defRPr sz="6000" kern="1200">
        <a:solidFill>
          <a:schemeClr val="tx1"/>
        </a:solidFill>
        <a:latin typeface="+mn-lt"/>
        <a:ea typeface="+mn-ea"/>
        <a:cs typeface="+mn-cs"/>
      </a:defRPr>
    </a:lvl5pPr>
    <a:lvl6pPr marL="11269100" algn="l" defTabSz="4507640" rtl="0" eaLnBrk="1" latinLnBrk="0" hangingPunct="1">
      <a:defRPr sz="6000" kern="1200">
        <a:solidFill>
          <a:schemeClr val="tx1"/>
        </a:solidFill>
        <a:latin typeface="+mn-lt"/>
        <a:ea typeface="+mn-ea"/>
        <a:cs typeface="+mn-cs"/>
      </a:defRPr>
    </a:lvl6pPr>
    <a:lvl7pPr marL="13522921" algn="l" defTabSz="4507640" rtl="0" eaLnBrk="1" latinLnBrk="0" hangingPunct="1">
      <a:defRPr sz="6000" kern="1200">
        <a:solidFill>
          <a:schemeClr val="tx1"/>
        </a:solidFill>
        <a:latin typeface="+mn-lt"/>
        <a:ea typeface="+mn-ea"/>
        <a:cs typeface="+mn-cs"/>
      </a:defRPr>
    </a:lvl7pPr>
    <a:lvl8pPr marL="15776740" algn="l" defTabSz="4507640" rtl="0" eaLnBrk="1" latinLnBrk="0" hangingPunct="1">
      <a:defRPr sz="6000" kern="1200">
        <a:solidFill>
          <a:schemeClr val="tx1"/>
        </a:solidFill>
        <a:latin typeface="+mn-lt"/>
        <a:ea typeface="+mn-ea"/>
        <a:cs typeface="+mn-cs"/>
      </a:defRPr>
    </a:lvl8pPr>
    <a:lvl9pPr marL="18030561" algn="l" defTabSz="4507640" rtl="0" eaLnBrk="1" latinLnBrk="0" hangingPunct="1">
      <a:defRPr sz="6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A1A87D-CAF7-4BDC-A0D3-C0DBEDE81619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24299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tandard 4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674382" y="7778684"/>
            <a:ext cx="15461320" cy="920409"/>
          </a:xfrm>
          <a:prstGeom prst="rect">
            <a:avLst/>
          </a:prstGeom>
        </p:spPr>
        <p:txBody>
          <a:bodyPr wrap="square" lIns="234774" tIns="234774" rIns="234774" bIns="234774">
            <a:spAutoFit/>
          </a:bodyPr>
          <a:lstStyle>
            <a:lvl1pPr marL="0" indent="0">
              <a:buNone/>
              <a:defRPr sz="2900">
                <a:solidFill>
                  <a:schemeClr val="accent5">
                    <a:lumMod val="50000"/>
                  </a:schemeClr>
                </a:solidFill>
                <a:latin typeface="Trebuchet MS" pitchFamily="34" charset="0"/>
              </a:defRPr>
            </a:lvl1pPr>
            <a:lvl2pPr marL="1526024" indent="-586932">
              <a:defRPr sz="2600">
                <a:latin typeface="Trebuchet MS" pitchFamily="34" charset="0"/>
              </a:defRPr>
            </a:lvl2pPr>
            <a:lvl3pPr marL="2112956" indent="-586932">
              <a:defRPr sz="2600">
                <a:latin typeface="Trebuchet MS" pitchFamily="34" charset="0"/>
              </a:defRPr>
            </a:lvl3pPr>
            <a:lvl4pPr marL="2758582" indent="-645626">
              <a:defRPr sz="2600">
                <a:latin typeface="Trebuchet MS" pitchFamily="34" charset="0"/>
              </a:defRPr>
            </a:lvl4pPr>
            <a:lvl5pPr marL="3228128" indent="-469546">
              <a:defRPr sz="2600">
                <a:latin typeface="Trebuchet MS" pitchFamily="34" charset="0"/>
              </a:defRPr>
            </a:lvl5pPr>
          </a:lstStyle>
          <a:p>
            <a:pPr lvl="0"/>
            <a:r>
              <a:rPr lang="en-US" dirty="0"/>
              <a:t>Type in or paste your text here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687921" y="7020986"/>
            <a:ext cx="15449116" cy="820596"/>
          </a:xfrm>
          <a:prstGeom prst="rect">
            <a:avLst/>
          </a:prstGeom>
          <a:noFill/>
        </p:spPr>
        <p:txBody>
          <a:bodyPr wrap="square" lIns="93910" tIns="93910" rIns="93910" bIns="93910" anchor="ctr" anchorCtr="0">
            <a:spAutoFit/>
          </a:bodyPr>
          <a:lstStyle>
            <a:lvl1pPr marL="0" indent="0" algn="ctr">
              <a:buNone/>
              <a:defRPr sz="41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(click to edit) INTRODUCTION or ABSTRACT</a:t>
            </a:r>
          </a:p>
        </p:txBody>
      </p:sp>
      <p:sp>
        <p:nvSpPr>
          <p:cNvPr id="20" name="Text Placehold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7918" y="18950018"/>
            <a:ext cx="15452891" cy="820596"/>
          </a:xfrm>
          <a:prstGeom prst="rect">
            <a:avLst/>
          </a:prstGeom>
          <a:noFill/>
        </p:spPr>
        <p:txBody>
          <a:bodyPr wrap="square" lIns="93910" tIns="93910" rIns="93910" bIns="93910" anchor="ctr" anchorCtr="0">
            <a:spAutoFit/>
          </a:bodyPr>
          <a:lstStyle>
            <a:lvl1pPr marL="0" indent="0" algn="ctr">
              <a:buNone/>
              <a:defRPr sz="41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(click to edit)  OBJECTIVES</a:t>
            </a:r>
          </a:p>
        </p:txBody>
      </p:sp>
      <p:sp>
        <p:nvSpPr>
          <p:cNvPr id="25" name="Text Placeholder 5"/>
          <p:cNvSpPr>
            <a:spLocks noGrp="1"/>
          </p:cNvSpPr>
          <p:nvPr>
            <p:ph type="body" sz="quarter" idx="25" hasCustomPrompt="1"/>
          </p:nvPr>
        </p:nvSpPr>
        <p:spPr>
          <a:xfrm>
            <a:off x="16601174" y="7020986"/>
            <a:ext cx="15448916" cy="820596"/>
          </a:xfrm>
          <a:prstGeom prst="rect">
            <a:avLst/>
          </a:prstGeom>
          <a:noFill/>
        </p:spPr>
        <p:txBody>
          <a:bodyPr wrap="square" lIns="93910" tIns="93910" rIns="93910" bIns="93910" anchor="ctr" anchorCtr="0">
            <a:spAutoFit/>
          </a:bodyPr>
          <a:lstStyle>
            <a:lvl1pPr marL="0" indent="0" algn="ctr">
              <a:buNone/>
              <a:defRPr sz="41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(click to edit)  CONCLUSIONS</a:t>
            </a:r>
          </a:p>
        </p:txBody>
      </p:sp>
      <p:sp>
        <p:nvSpPr>
          <p:cNvPr id="26" name="Text Placeholder 3"/>
          <p:cNvSpPr>
            <a:spLocks noGrp="1"/>
          </p:cNvSpPr>
          <p:nvPr>
            <p:ph type="body" sz="quarter" idx="26" hasCustomPrompt="1"/>
          </p:nvPr>
        </p:nvSpPr>
        <p:spPr>
          <a:xfrm>
            <a:off x="16601174" y="7778684"/>
            <a:ext cx="15448916" cy="920409"/>
          </a:xfrm>
          <a:prstGeom prst="rect">
            <a:avLst/>
          </a:prstGeom>
        </p:spPr>
        <p:txBody>
          <a:bodyPr wrap="square" lIns="234774" tIns="234774" rIns="234774" bIns="234774">
            <a:spAutoFit/>
          </a:bodyPr>
          <a:lstStyle>
            <a:lvl1pPr marL="0" indent="0">
              <a:buNone/>
              <a:defRPr sz="2900">
                <a:solidFill>
                  <a:schemeClr val="accent5">
                    <a:lumMod val="50000"/>
                  </a:schemeClr>
                </a:solidFill>
                <a:latin typeface="Trebuchet MS" pitchFamily="34" charset="0"/>
              </a:defRPr>
            </a:lvl1pPr>
            <a:lvl2pPr marL="1526024" indent="-586932">
              <a:defRPr sz="2600">
                <a:latin typeface="Trebuchet MS" pitchFamily="34" charset="0"/>
              </a:defRPr>
            </a:lvl2pPr>
            <a:lvl3pPr marL="2112956" indent="-586932">
              <a:defRPr sz="2600">
                <a:latin typeface="Trebuchet MS" pitchFamily="34" charset="0"/>
              </a:defRPr>
            </a:lvl3pPr>
            <a:lvl4pPr marL="2758582" indent="-645626">
              <a:defRPr sz="2600">
                <a:latin typeface="Trebuchet MS" pitchFamily="34" charset="0"/>
              </a:defRPr>
            </a:lvl4pPr>
            <a:lvl5pPr marL="3228128" indent="-469546">
              <a:defRPr sz="2600">
                <a:latin typeface="Trebuchet MS" pitchFamily="34" charset="0"/>
              </a:defRPr>
            </a:lvl5pPr>
          </a:lstStyle>
          <a:p>
            <a:pPr lvl="0"/>
            <a:r>
              <a:rPr lang="en-US" dirty="0"/>
              <a:t>Type in or paste your text here</a:t>
            </a:r>
          </a:p>
        </p:txBody>
      </p:sp>
      <p:sp>
        <p:nvSpPr>
          <p:cNvPr id="27" name="Text Placeholder 5"/>
          <p:cNvSpPr>
            <a:spLocks noGrp="1"/>
          </p:cNvSpPr>
          <p:nvPr>
            <p:ph type="body" sz="quarter" idx="27" hasCustomPrompt="1"/>
          </p:nvPr>
        </p:nvSpPr>
        <p:spPr>
          <a:xfrm>
            <a:off x="16601174" y="18973169"/>
            <a:ext cx="15444672" cy="820596"/>
          </a:xfrm>
          <a:prstGeom prst="rect">
            <a:avLst/>
          </a:prstGeom>
          <a:noFill/>
        </p:spPr>
        <p:txBody>
          <a:bodyPr wrap="square" lIns="93910" tIns="93910" rIns="93910" bIns="93910" anchor="ctr" anchorCtr="0">
            <a:spAutoFit/>
          </a:bodyPr>
          <a:lstStyle>
            <a:lvl1pPr marL="0" indent="0" algn="ctr">
              <a:buNone/>
              <a:defRPr sz="41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(click to edit)  REFERENCES</a:t>
            </a:r>
          </a:p>
        </p:txBody>
      </p:sp>
      <p:sp>
        <p:nvSpPr>
          <p:cNvPr id="28" name="Text Placeholder 3"/>
          <p:cNvSpPr>
            <a:spLocks noGrp="1"/>
          </p:cNvSpPr>
          <p:nvPr>
            <p:ph type="body" sz="quarter" idx="28" hasCustomPrompt="1"/>
          </p:nvPr>
        </p:nvSpPr>
        <p:spPr>
          <a:xfrm>
            <a:off x="16595253" y="19786605"/>
            <a:ext cx="15450592" cy="920409"/>
          </a:xfrm>
          <a:prstGeom prst="rect">
            <a:avLst/>
          </a:prstGeom>
        </p:spPr>
        <p:txBody>
          <a:bodyPr wrap="square" lIns="234774" tIns="234774" rIns="234774" bIns="234774">
            <a:spAutoFit/>
          </a:bodyPr>
          <a:lstStyle>
            <a:lvl1pPr marL="0" indent="0">
              <a:buNone/>
              <a:defRPr sz="2900">
                <a:solidFill>
                  <a:schemeClr val="accent5">
                    <a:lumMod val="50000"/>
                  </a:schemeClr>
                </a:solidFill>
                <a:latin typeface="Trebuchet MS" pitchFamily="34" charset="0"/>
              </a:defRPr>
            </a:lvl1pPr>
            <a:lvl2pPr marL="1526024" indent="-586932">
              <a:defRPr sz="2600">
                <a:latin typeface="Trebuchet MS" pitchFamily="34" charset="0"/>
              </a:defRPr>
            </a:lvl2pPr>
            <a:lvl3pPr marL="2112956" indent="-586932">
              <a:defRPr sz="2600">
                <a:latin typeface="Trebuchet MS" pitchFamily="34" charset="0"/>
              </a:defRPr>
            </a:lvl3pPr>
            <a:lvl4pPr marL="2758582" indent="-645626">
              <a:defRPr sz="2600">
                <a:latin typeface="Trebuchet MS" pitchFamily="34" charset="0"/>
              </a:defRPr>
            </a:lvl4pPr>
            <a:lvl5pPr marL="3228128" indent="-469546">
              <a:defRPr sz="2600">
                <a:latin typeface="Trebuchet MS" pitchFamily="34" charset="0"/>
              </a:defRPr>
            </a:lvl5pPr>
          </a:lstStyle>
          <a:p>
            <a:pPr lvl="0"/>
            <a:r>
              <a:rPr lang="en-US" dirty="0"/>
              <a:t>Type in or paste your text here</a:t>
            </a:r>
          </a:p>
        </p:txBody>
      </p:sp>
      <p:sp>
        <p:nvSpPr>
          <p:cNvPr id="29" name="Text Placeholder 5"/>
          <p:cNvSpPr>
            <a:spLocks noGrp="1"/>
          </p:cNvSpPr>
          <p:nvPr>
            <p:ph type="body" sz="quarter" idx="29" hasCustomPrompt="1"/>
          </p:nvPr>
        </p:nvSpPr>
        <p:spPr>
          <a:xfrm>
            <a:off x="16613149" y="34239202"/>
            <a:ext cx="15436940" cy="820596"/>
          </a:xfrm>
          <a:prstGeom prst="rect">
            <a:avLst/>
          </a:prstGeom>
          <a:noFill/>
        </p:spPr>
        <p:txBody>
          <a:bodyPr wrap="square" lIns="93910" tIns="93910" rIns="93910" bIns="93910" anchor="ctr" anchorCtr="0">
            <a:spAutoFit/>
          </a:bodyPr>
          <a:lstStyle>
            <a:lvl1pPr marL="0" indent="0" algn="ctr">
              <a:buNone/>
              <a:defRPr sz="4100" b="1" u="sng" baseline="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(click to edit)  ACKNOWLEDGEMENTS or  CONTACT</a:t>
            </a:r>
          </a:p>
        </p:txBody>
      </p:sp>
      <p:sp>
        <p:nvSpPr>
          <p:cNvPr id="30" name="Text Placeholder 3"/>
          <p:cNvSpPr>
            <a:spLocks noGrp="1"/>
          </p:cNvSpPr>
          <p:nvPr>
            <p:ph type="body" sz="quarter" idx="30" hasCustomPrompt="1"/>
          </p:nvPr>
        </p:nvSpPr>
        <p:spPr>
          <a:xfrm>
            <a:off x="16601174" y="35073147"/>
            <a:ext cx="15444672" cy="920409"/>
          </a:xfrm>
          <a:prstGeom prst="rect">
            <a:avLst/>
          </a:prstGeom>
        </p:spPr>
        <p:txBody>
          <a:bodyPr wrap="square" lIns="234774" tIns="234774" rIns="234774" bIns="234774">
            <a:spAutoFit/>
          </a:bodyPr>
          <a:lstStyle>
            <a:lvl1pPr marL="0" indent="0">
              <a:buNone/>
              <a:defRPr sz="2900">
                <a:solidFill>
                  <a:schemeClr val="accent5">
                    <a:lumMod val="50000"/>
                  </a:schemeClr>
                </a:solidFill>
                <a:latin typeface="Trebuchet MS" pitchFamily="34" charset="0"/>
              </a:defRPr>
            </a:lvl1pPr>
            <a:lvl2pPr marL="1526024" indent="-586932">
              <a:defRPr sz="2600">
                <a:latin typeface="Trebuchet MS" pitchFamily="34" charset="0"/>
              </a:defRPr>
            </a:lvl2pPr>
            <a:lvl3pPr marL="2112956" indent="-586932">
              <a:defRPr sz="2600">
                <a:latin typeface="Trebuchet MS" pitchFamily="34" charset="0"/>
              </a:defRPr>
            </a:lvl3pPr>
            <a:lvl4pPr marL="2758582" indent="-645626">
              <a:defRPr sz="2600">
                <a:latin typeface="Trebuchet MS" pitchFamily="34" charset="0"/>
              </a:defRPr>
            </a:lvl4pPr>
            <a:lvl5pPr marL="3228128" indent="-469546">
              <a:defRPr sz="2600">
                <a:latin typeface="Trebuchet MS" pitchFamily="34" charset="0"/>
              </a:defRPr>
            </a:lvl5pPr>
          </a:lstStyle>
          <a:p>
            <a:pPr lvl="0"/>
            <a:r>
              <a:rPr lang="en-US" dirty="0"/>
              <a:t>Type in or paste your text here</a:t>
            </a:r>
          </a:p>
        </p:txBody>
      </p:sp>
      <p:sp>
        <p:nvSpPr>
          <p:cNvPr id="60" name="Text Placeholder 3"/>
          <p:cNvSpPr>
            <a:spLocks noGrp="1"/>
          </p:cNvSpPr>
          <p:nvPr>
            <p:ph type="body" sz="quarter" idx="96" hasCustomPrompt="1"/>
          </p:nvPr>
        </p:nvSpPr>
        <p:spPr>
          <a:xfrm>
            <a:off x="674381" y="19765363"/>
            <a:ext cx="15462655" cy="920409"/>
          </a:xfrm>
          <a:prstGeom prst="rect">
            <a:avLst/>
          </a:prstGeom>
        </p:spPr>
        <p:txBody>
          <a:bodyPr wrap="square" lIns="234774" tIns="234774" rIns="234774" bIns="234774">
            <a:spAutoFit/>
          </a:bodyPr>
          <a:lstStyle>
            <a:lvl1pPr marL="0" indent="0">
              <a:buNone/>
              <a:defRPr sz="2900">
                <a:solidFill>
                  <a:schemeClr val="accent5">
                    <a:lumMod val="50000"/>
                  </a:schemeClr>
                </a:solidFill>
                <a:latin typeface="Trebuchet MS" pitchFamily="34" charset="0"/>
              </a:defRPr>
            </a:lvl1pPr>
            <a:lvl2pPr marL="1526024" indent="-586932">
              <a:defRPr sz="2600">
                <a:latin typeface="Trebuchet MS" pitchFamily="34" charset="0"/>
              </a:defRPr>
            </a:lvl2pPr>
            <a:lvl3pPr marL="2112956" indent="-586932">
              <a:defRPr sz="2600">
                <a:latin typeface="Trebuchet MS" pitchFamily="34" charset="0"/>
              </a:defRPr>
            </a:lvl3pPr>
            <a:lvl4pPr marL="2758582" indent="-645626">
              <a:defRPr sz="2600">
                <a:latin typeface="Trebuchet MS" pitchFamily="34" charset="0"/>
              </a:defRPr>
            </a:lvl4pPr>
            <a:lvl5pPr marL="3228128" indent="-469546">
              <a:defRPr sz="2600">
                <a:latin typeface="Trebuchet MS" pitchFamily="34" charset="0"/>
              </a:defRPr>
            </a:lvl5pPr>
          </a:lstStyle>
          <a:p>
            <a:pPr lvl="0"/>
            <a:r>
              <a:rPr lang="en-US" dirty="0"/>
              <a:t>Type in or paste your text here</a:t>
            </a:r>
          </a:p>
        </p:txBody>
      </p:sp>
      <p:sp>
        <p:nvSpPr>
          <p:cNvPr id="76" name="Text Placeholder 76"/>
          <p:cNvSpPr>
            <a:spLocks noGrp="1"/>
          </p:cNvSpPr>
          <p:nvPr>
            <p:ph type="body" sz="quarter" idx="150" hasCustomPrompt="1"/>
          </p:nvPr>
        </p:nvSpPr>
        <p:spPr>
          <a:xfrm>
            <a:off x="4446588" y="4984270"/>
            <a:ext cx="23842662" cy="128016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FontTx/>
              <a:buNone/>
              <a:defRPr sz="6600">
                <a:solidFill>
                  <a:schemeClr val="bg1"/>
                </a:solidFill>
                <a:latin typeface="+mj-lt"/>
              </a:defRPr>
            </a:lvl1pPr>
            <a:lvl2pPr>
              <a:buFontTx/>
              <a:buNone/>
              <a:defRPr sz="7200"/>
            </a:lvl2pPr>
            <a:lvl3pPr>
              <a:buFontTx/>
              <a:buNone/>
              <a:defRPr sz="7200"/>
            </a:lvl3pPr>
            <a:lvl4pPr>
              <a:buFontTx/>
              <a:buNone/>
              <a:defRPr sz="7200"/>
            </a:lvl4pPr>
            <a:lvl5pPr>
              <a:buFontTx/>
              <a:buNone/>
              <a:defRPr sz="7200"/>
            </a:lvl5pPr>
          </a:lstStyle>
          <a:p>
            <a:pPr lvl="0"/>
            <a:r>
              <a:rPr lang="en-US" dirty="0"/>
              <a:t>Click here to add affiliations</a:t>
            </a:r>
          </a:p>
        </p:txBody>
      </p:sp>
      <p:sp>
        <p:nvSpPr>
          <p:cNvPr id="79" name="Text Placeholder 76"/>
          <p:cNvSpPr>
            <a:spLocks noGrp="1"/>
          </p:cNvSpPr>
          <p:nvPr>
            <p:ph type="body" sz="quarter" idx="151" hasCustomPrompt="1"/>
          </p:nvPr>
        </p:nvSpPr>
        <p:spPr>
          <a:xfrm>
            <a:off x="4446588" y="2961160"/>
            <a:ext cx="23842662" cy="1915640"/>
          </a:xfrm>
          <a:prstGeom prst="rect">
            <a:avLst/>
          </a:prstGeom>
        </p:spPr>
        <p:txBody>
          <a:bodyPr anchor="t" anchorCtr="1">
            <a:normAutofit/>
          </a:bodyPr>
          <a:lstStyle>
            <a:lvl1pPr marL="0" indent="0" algn="ctr">
              <a:buFontTx/>
              <a:buNone/>
              <a:defRPr sz="9600">
                <a:solidFill>
                  <a:schemeClr val="bg1"/>
                </a:solidFill>
                <a:latin typeface="+mj-lt"/>
              </a:defRPr>
            </a:lvl1pPr>
            <a:lvl2pPr>
              <a:buFontTx/>
              <a:buNone/>
              <a:defRPr sz="7200"/>
            </a:lvl2pPr>
            <a:lvl3pPr>
              <a:buFontTx/>
              <a:buNone/>
              <a:defRPr sz="7200"/>
            </a:lvl3pPr>
            <a:lvl4pPr>
              <a:buFontTx/>
              <a:buNone/>
              <a:defRPr sz="7200"/>
            </a:lvl4pPr>
            <a:lvl5pPr>
              <a:buFontTx/>
              <a:buNone/>
              <a:defRPr sz="7200"/>
            </a:lvl5pPr>
          </a:lstStyle>
          <a:p>
            <a:pPr lvl="0"/>
            <a:r>
              <a:rPr lang="en-US" dirty="0"/>
              <a:t>Click here to add authors</a:t>
            </a:r>
          </a:p>
        </p:txBody>
      </p:sp>
      <p:sp>
        <p:nvSpPr>
          <p:cNvPr id="80" name="Text Placeholder 76"/>
          <p:cNvSpPr>
            <a:spLocks noGrp="1"/>
          </p:cNvSpPr>
          <p:nvPr>
            <p:ph type="body" sz="quarter" idx="153" hasCustomPrompt="1"/>
          </p:nvPr>
        </p:nvSpPr>
        <p:spPr>
          <a:xfrm>
            <a:off x="4446588" y="580236"/>
            <a:ext cx="23842662" cy="2380923"/>
          </a:xfrm>
          <a:prstGeom prst="rect">
            <a:avLst/>
          </a:prstGeom>
        </p:spPr>
        <p:txBody>
          <a:bodyPr anchor="t" anchorCtr="1">
            <a:normAutofit/>
          </a:bodyPr>
          <a:lstStyle>
            <a:lvl1pPr marL="0" indent="0" algn="ctr">
              <a:buFontTx/>
              <a:buNone/>
              <a:defRPr sz="13800">
                <a:solidFill>
                  <a:schemeClr val="bg1"/>
                </a:solidFill>
                <a:latin typeface="+mj-lt"/>
              </a:defRPr>
            </a:lvl1pPr>
            <a:lvl2pPr>
              <a:buFontTx/>
              <a:buNone/>
              <a:defRPr sz="7200"/>
            </a:lvl2pPr>
            <a:lvl3pPr>
              <a:buFontTx/>
              <a:buNone/>
              <a:defRPr sz="7200"/>
            </a:lvl3pPr>
            <a:lvl4pPr>
              <a:buFontTx/>
              <a:buNone/>
              <a:defRPr sz="7200"/>
            </a:lvl4pPr>
            <a:lvl5pPr>
              <a:buFontTx/>
              <a:buNone/>
              <a:defRPr sz="7200"/>
            </a:lvl5pPr>
          </a:lstStyle>
          <a:p>
            <a:pPr lvl="0"/>
            <a:r>
              <a:rPr lang="en-US" dirty="0"/>
              <a:t>Click here to add title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chemeClr val="accent5">
                <a:lumMod val="50000"/>
              </a:schemeClr>
            </a:gs>
            <a:gs pos="50000">
              <a:schemeClr val="accent5">
                <a:lumMod val="60000"/>
                <a:lumOff val="40000"/>
              </a:schemeClr>
            </a:gs>
            <a:gs pos="100000">
              <a:schemeClr val="accent5">
                <a:lumMod val="20000"/>
                <a:lumOff val="8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6"/>
          <p:cNvSpPr>
            <a:spLocks noChangeArrowheads="1"/>
          </p:cNvSpPr>
          <p:nvPr/>
        </p:nvSpPr>
        <p:spPr bwMode="auto">
          <a:xfrm>
            <a:off x="0" y="0"/>
            <a:ext cx="32735838" cy="64008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3910" tIns="46954" rIns="93910" bIns="46954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8" name="Rectangle 33"/>
          <p:cNvSpPr>
            <a:spLocks noChangeArrowheads="1"/>
          </p:cNvSpPr>
          <p:nvPr/>
        </p:nvSpPr>
        <p:spPr bwMode="auto">
          <a:xfrm>
            <a:off x="681998" y="7010402"/>
            <a:ext cx="31368292" cy="35661600"/>
          </a:xfrm>
          <a:prstGeom prst="roundRect">
            <a:avLst>
              <a:gd name="adj" fmla="val 1727"/>
            </a:avLst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0">
                <a:srgbClr val="CDD2DE"/>
              </a:gs>
              <a:gs pos="100000">
                <a:srgbClr val="F3F5FA"/>
              </a:gs>
            </a:gsLst>
            <a:lin ang="16200000" scaled="1"/>
          </a:gradFill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lIns="93910" tIns="46954" rIns="93910" bIns="46954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0" y="6407153"/>
            <a:ext cx="32735838" cy="203199"/>
          </a:xfrm>
          <a:prstGeom prst="rect">
            <a:avLst/>
          </a:prstGeom>
          <a:solidFill>
            <a:schemeClr val="accent5">
              <a:lumMod val="50000"/>
            </a:schemeClr>
          </a:solidFill>
          <a:ln w="152400">
            <a:noFill/>
            <a:miter lim="800000"/>
            <a:headEnd/>
            <a:tailEnd/>
          </a:ln>
          <a:effectLst/>
        </p:spPr>
        <p:txBody>
          <a:bodyPr wrap="none" lIns="93910" tIns="46954" rIns="93910" bIns="46954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" name="Text Box 14"/>
          <p:cNvSpPr txBox="1">
            <a:spLocks noChangeArrowheads="1"/>
          </p:cNvSpPr>
          <p:nvPr/>
        </p:nvSpPr>
        <p:spPr bwMode="auto">
          <a:xfrm>
            <a:off x="1625371" y="42996689"/>
            <a:ext cx="2413230" cy="339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3732" tIns="46857" rIns="93732" bIns="46857">
            <a:spAutoFit/>
          </a:bodyPr>
          <a:lstStyle/>
          <a:p>
            <a:pPr eaLnBrk="0" hangingPunct="0">
              <a:lnSpc>
                <a:spcPct val="65000"/>
              </a:lnSpc>
              <a:spcBef>
                <a:spcPct val="50000"/>
              </a:spcBef>
              <a:defRPr/>
            </a:pPr>
            <a:r>
              <a:rPr lang="en-US" sz="500" b="1" dirty="0">
                <a:solidFill>
                  <a:schemeClr val="bg1">
                    <a:lumMod val="75000"/>
                  </a:schemeClr>
                </a:solidFill>
                <a:latin typeface="Arial" charset="0"/>
              </a:rPr>
              <a:t>RESEARCH POSTER PRESENTATION DESIGN © 2012</a:t>
            </a:r>
          </a:p>
          <a:p>
            <a:pPr eaLnBrk="0" hangingPunct="0">
              <a:lnSpc>
                <a:spcPct val="65000"/>
              </a:lnSpc>
              <a:spcBef>
                <a:spcPct val="50000"/>
              </a:spcBef>
              <a:defRPr/>
            </a:pPr>
            <a:r>
              <a:rPr lang="en-US" sz="1100" b="1" dirty="0">
                <a:solidFill>
                  <a:schemeClr val="bg1">
                    <a:lumMod val="75000"/>
                  </a:schemeClr>
                </a:solidFill>
                <a:latin typeface="Arial" charset="0"/>
              </a:rPr>
              <a:t>www.PosterPresentations.com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txStyles>
    <p:titleStyle>
      <a:lvl1pPr algn="ctr" defTabSz="4507640" rtl="0" eaLnBrk="1" latinLnBrk="0" hangingPunct="1">
        <a:spcBef>
          <a:spcPct val="0"/>
        </a:spcBef>
        <a:buNone/>
        <a:defRPr sz="9000" kern="1200">
          <a:solidFill>
            <a:schemeClr val="bg1"/>
          </a:solidFill>
          <a:latin typeface="Trebuchet MS" pitchFamily="34" charset="0"/>
          <a:ea typeface="+mj-ea"/>
          <a:cs typeface="+mj-cs"/>
        </a:defRPr>
      </a:lvl1pPr>
    </p:titleStyle>
    <p:bodyStyle>
      <a:lvl1pPr marL="1690365" indent="-1690365" algn="l" defTabSz="4507640" rtl="0" eaLnBrk="1" latinLnBrk="0" hangingPunct="1">
        <a:spcBef>
          <a:spcPct val="20000"/>
        </a:spcBef>
        <a:buFont typeface="Arial" pitchFamily="34" charset="0"/>
        <a:buChar char="•"/>
        <a:defRPr sz="15800" kern="1200">
          <a:solidFill>
            <a:schemeClr val="tx1"/>
          </a:solidFill>
          <a:latin typeface="+mn-lt"/>
          <a:ea typeface="+mn-ea"/>
          <a:cs typeface="+mn-cs"/>
        </a:defRPr>
      </a:lvl1pPr>
      <a:lvl2pPr marL="3662457" indent="-1408637" algn="l" defTabSz="4507640" rtl="0" eaLnBrk="1" latinLnBrk="0" hangingPunct="1">
        <a:spcBef>
          <a:spcPct val="20000"/>
        </a:spcBef>
        <a:buFont typeface="Arial" pitchFamily="34" charset="0"/>
        <a:buChar char="–"/>
        <a:defRPr sz="13900" kern="1200">
          <a:solidFill>
            <a:schemeClr val="tx1"/>
          </a:solidFill>
          <a:latin typeface="+mn-lt"/>
          <a:ea typeface="+mn-ea"/>
          <a:cs typeface="+mn-cs"/>
        </a:defRPr>
      </a:lvl2pPr>
      <a:lvl3pPr marL="5634551" indent="-1126911" algn="l" defTabSz="4507640" rtl="0" eaLnBrk="1" latinLnBrk="0" hangingPunct="1">
        <a:spcBef>
          <a:spcPct val="20000"/>
        </a:spcBef>
        <a:buFont typeface="Arial" pitchFamily="34" charset="0"/>
        <a:buChar char="•"/>
        <a:defRPr sz="11900" kern="1200">
          <a:solidFill>
            <a:schemeClr val="tx1"/>
          </a:solidFill>
          <a:latin typeface="+mn-lt"/>
          <a:ea typeface="+mn-ea"/>
          <a:cs typeface="+mn-cs"/>
        </a:defRPr>
      </a:lvl3pPr>
      <a:lvl4pPr marL="7888370" indent="-1126911" algn="l" defTabSz="4507640" rtl="0" eaLnBrk="1" latinLnBrk="0" hangingPunct="1">
        <a:spcBef>
          <a:spcPct val="20000"/>
        </a:spcBef>
        <a:buFont typeface="Arial" pitchFamily="34" charset="0"/>
        <a:buChar char="–"/>
        <a:defRPr sz="9900" kern="1200">
          <a:solidFill>
            <a:schemeClr val="tx1"/>
          </a:solidFill>
          <a:latin typeface="+mn-lt"/>
          <a:ea typeface="+mn-ea"/>
          <a:cs typeface="+mn-cs"/>
        </a:defRPr>
      </a:lvl4pPr>
      <a:lvl5pPr marL="10142189" indent="-1126911" algn="l" defTabSz="4507640" rtl="0" eaLnBrk="1" latinLnBrk="0" hangingPunct="1">
        <a:spcBef>
          <a:spcPct val="20000"/>
        </a:spcBef>
        <a:buFont typeface="Arial" pitchFamily="34" charset="0"/>
        <a:buChar char="»"/>
        <a:defRPr sz="9900" kern="1200">
          <a:solidFill>
            <a:schemeClr val="tx1"/>
          </a:solidFill>
          <a:latin typeface="+mn-lt"/>
          <a:ea typeface="+mn-ea"/>
          <a:cs typeface="+mn-cs"/>
        </a:defRPr>
      </a:lvl5pPr>
      <a:lvl6pPr marL="12396010" indent="-1126911" algn="l" defTabSz="4507640" rtl="0" eaLnBrk="1" latinLnBrk="0" hangingPunct="1">
        <a:spcBef>
          <a:spcPct val="20000"/>
        </a:spcBef>
        <a:buFont typeface="Arial" pitchFamily="34" charset="0"/>
        <a:buChar char="•"/>
        <a:defRPr sz="9900" kern="1200">
          <a:solidFill>
            <a:schemeClr val="tx1"/>
          </a:solidFill>
          <a:latin typeface="+mn-lt"/>
          <a:ea typeface="+mn-ea"/>
          <a:cs typeface="+mn-cs"/>
        </a:defRPr>
      </a:lvl6pPr>
      <a:lvl7pPr marL="14649828" indent="-1126911" algn="l" defTabSz="4507640" rtl="0" eaLnBrk="1" latinLnBrk="0" hangingPunct="1">
        <a:spcBef>
          <a:spcPct val="20000"/>
        </a:spcBef>
        <a:buFont typeface="Arial" pitchFamily="34" charset="0"/>
        <a:buChar char="•"/>
        <a:defRPr sz="9900" kern="1200">
          <a:solidFill>
            <a:schemeClr val="tx1"/>
          </a:solidFill>
          <a:latin typeface="+mn-lt"/>
          <a:ea typeface="+mn-ea"/>
          <a:cs typeface="+mn-cs"/>
        </a:defRPr>
      </a:lvl7pPr>
      <a:lvl8pPr marL="16903649" indent="-1126911" algn="l" defTabSz="4507640" rtl="0" eaLnBrk="1" latinLnBrk="0" hangingPunct="1">
        <a:spcBef>
          <a:spcPct val="20000"/>
        </a:spcBef>
        <a:buFont typeface="Arial" pitchFamily="34" charset="0"/>
        <a:buChar char="•"/>
        <a:defRPr sz="9900" kern="1200">
          <a:solidFill>
            <a:schemeClr val="tx1"/>
          </a:solidFill>
          <a:latin typeface="+mn-lt"/>
          <a:ea typeface="+mn-ea"/>
          <a:cs typeface="+mn-cs"/>
        </a:defRPr>
      </a:lvl8pPr>
      <a:lvl9pPr marL="19157469" indent="-1126911" algn="l" defTabSz="4507640" rtl="0" eaLnBrk="1" latinLnBrk="0" hangingPunct="1">
        <a:spcBef>
          <a:spcPct val="20000"/>
        </a:spcBef>
        <a:buFont typeface="Arial" pitchFamily="34" charset="0"/>
        <a:buChar char="•"/>
        <a:defRPr sz="9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07640" rtl="0" eaLnBrk="1" latinLnBrk="0" hangingPunct="1">
        <a:defRPr sz="8900" kern="1200">
          <a:solidFill>
            <a:schemeClr val="tx1"/>
          </a:solidFill>
          <a:latin typeface="+mn-lt"/>
          <a:ea typeface="+mn-ea"/>
          <a:cs typeface="+mn-cs"/>
        </a:defRPr>
      </a:lvl1pPr>
      <a:lvl2pPr marL="2253821" algn="l" defTabSz="4507640" rtl="0" eaLnBrk="1" latinLnBrk="0" hangingPunct="1">
        <a:defRPr sz="8900" kern="1200">
          <a:solidFill>
            <a:schemeClr val="tx1"/>
          </a:solidFill>
          <a:latin typeface="+mn-lt"/>
          <a:ea typeface="+mn-ea"/>
          <a:cs typeface="+mn-cs"/>
        </a:defRPr>
      </a:lvl2pPr>
      <a:lvl3pPr marL="4507640" algn="l" defTabSz="4507640" rtl="0" eaLnBrk="1" latinLnBrk="0" hangingPunct="1">
        <a:defRPr sz="8900" kern="1200">
          <a:solidFill>
            <a:schemeClr val="tx1"/>
          </a:solidFill>
          <a:latin typeface="+mn-lt"/>
          <a:ea typeface="+mn-ea"/>
          <a:cs typeface="+mn-cs"/>
        </a:defRPr>
      </a:lvl3pPr>
      <a:lvl4pPr marL="6761459" algn="l" defTabSz="4507640" rtl="0" eaLnBrk="1" latinLnBrk="0" hangingPunct="1">
        <a:defRPr sz="8900" kern="1200">
          <a:solidFill>
            <a:schemeClr val="tx1"/>
          </a:solidFill>
          <a:latin typeface="+mn-lt"/>
          <a:ea typeface="+mn-ea"/>
          <a:cs typeface="+mn-cs"/>
        </a:defRPr>
      </a:lvl4pPr>
      <a:lvl5pPr marL="9015279" algn="l" defTabSz="4507640" rtl="0" eaLnBrk="1" latinLnBrk="0" hangingPunct="1">
        <a:defRPr sz="8900" kern="1200">
          <a:solidFill>
            <a:schemeClr val="tx1"/>
          </a:solidFill>
          <a:latin typeface="+mn-lt"/>
          <a:ea typeface="+mn-ea"/>
          <a:cs typeface="+mn-cs"/>
        </a:defRPr>
      </a:lvl5pPr>
      <a:lvl6pPr marL="11269100" algn="l" defTabSz="4507640" rtl="0" eaLnBrk="1" latinLnBrk="0" hangingPunct="1">
        <a:defRPr sz="8900" kern="1200">
          <a:solidFill>
            <a:schemeClr val="tx1"/>
          </a:solidFill>
          <a:latin typeface="+mn-lt"/>
          <a:ea typeface="+mn-ea"/>
          <a:cs typeface="+mn-cs"/>
        </a:defRPr>
      </a:lvl6pPr>
      <a:lvl7pPr marL="13522921" algn="l" defTabSz="4507640" rtl="0" eaLnBrk="1" latinLnBrk="0" hangingPunct="1">
        <a:defRPr sz="8900" kern="1200">
          <a:solidFill>
            <a:schemeClr val="tx1"/>
          </a:solidFill>
          <a:latin typeface="+mn-lt"/>
          <a:ea typeface="+mn-ea"/>
          <a:cs typeface="+mn-cs"/>
        </a:defRPr>
      </a:lvl7pPr>
      <a:lvl8pPr marL="15776740" algn="l" defTabSz="4507640" rtl="0" eaLnBrk="1" latinLnBrk="0" hangingPunct="1">
        <a:defRPr sz="8900" kern="1200">
          <a:solidFill>
            <a:schemeClr val="tx1"/>
          </a:solidFill>
          <a:latin typeface="+mn-lt"/>
          <a:ea typeface="+mn-ea"/>
          <a:cs typeface="+mn-cs"/>
        </a:defRPr>
      </a:lvl8pPr>
      <a:lvl9pPr marL="18030561" algn="l" defTabSz="4507640" rtl="0" eaLnBrk="1" latinLnBrk="0" hangingPunct="1">
        <a:defRPr sz="8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408134" y="4792374"/>
            <a:ext cx="1820985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chemeClr val="bg1"/>
                </a:solidFill>
              </a:rPr>
              <a:t>Satish Kumar Dinavahi, Anukul Rangarajan </a:t>
            </a:r>
            <a:r>
              <a:rPr lang="en-US" sz="4800" b="1" dirty="0">
                <a:solidFill>
                  <a:schemeClr val="bg1"/>
                </a:solidFill>
              </a:rPr>
              <a:t>— </a:t>
            </a:r>
            <a:r>
              <a:rPr lang="en-US" sz="4800" b="1" dirty="0" smtClean="0">
                <a:solidFill>
                  <a:schemeClr val="bg1"/>
                </a:solidFill>
              </a:rPr>
              <a:t>Qualcomm India Pvt Ltd</a:t>
            </a:r>
            <a:r>
              <a:rPr lang="en-US" sz="4800" b="1" dirty="0">
                <a:solidFill>
                  <a:schemeClr val="bg1"/>
                </a:solidFill>
              </a:rPr>
              <a:t/>
            </a:r>
            <a:br>
              <a:rPr lang="en-US" sz="4800" b="1" dirty="0">
                <a:solidFill>
                  <a:schemeClr val="bg1"/>
                </a:solidFill>
              </a:rPr>
            </a:br>
            <a:r>
              <a:rPr lang="en-US" altLang="en-US" sz="4800" b="1" dirty="0" smtClean="0">
                <a:solidFill>
                  <a:schemeClr val="bg1"/>
                </a:solidFill>
              </a:rPr>
              <a:t>Srinivas Velivala, Gurpreet Singh Lamba </a:t>
            </a:r>
            <a:r>
              <a:rPr lang="en-US" sz="4800" b="1" dirty="0" smtClean="0">
                <a:solidFill>
                  <a:schemeClr val="bg1"/>
                </a:solidFill>
              </a:rPr>
              <a:t>— Mentor, a Siemens Business</a:t>
            </a:r>
            <a:endParaRPr lang="en-US" sz="4800" b="1" i="1" dirty="0">
              <a:solidFill>
                <a:schemeClr val="bg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0" y="147128"/>
            <a:ext cx="32735839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800" b="1" dirty="0">
                <a:solidFill>
                  <a:schemeClr val="bg1"/>
                </a:solidFill>
              </a:rPr>
              <a:t>Faster </a:t>
            </a:r>
            <a:r>
              <a:rPr lang="en-US" sz="8800" b="1" dirty="0" smtClean="0">
                <a:solidFill>
                  <a:schemeClr val="bg1"/>
                </a:solidFill>
              </a:rPr>
              <a:t>Physical Verification</a:t>
            </a:r>
            <a:br>
              <a:rPr lang="en-US" sz="8800" b="1" dirty="0" smtClean="0">
                <a:solidFill>
                  <a:schemeClr val="bg1"/>
                </a:solidFill>
              </a:rPr>
            </a:br>
            <a:r>
              <a:rPr lang="en-US" sz="8800" b="1" dirty="0" smtClean="0">
                <a:solidFill>
                  <a:schemeClr val="bg1"/>
                </a:solidFill>
              </a:rPr>
              <a:t>Signoff Convergence in P&amp;R</a:t>
            </a:r>
            <a:br>
              <a:rPr lang="en-US" sz="8800" b="1" dirty="0" smtClean="0">
                <a:solidFill>
                  <a:schemeClr val="bg1"/>
                </a:solidFill>
              </a:rPr>
            </a:br>
            <a:r>
              <a:rPr lang="en-US" sz="8800" b="1" dirty="0" smtClean="0">
                <a:solidFill>
                  <a:schemeClr val="bg1"/>
                </a:solidFill>
              </a:rPr>
              <a:t>using Calibre RealTime Digital</a:t>
            </a:r>
            <a:endParaRPr lang="en-US" sz="8800" b="1" dirty="0">
              <a:solidFill>
                <a:schemeClr val="bg1"/>
              </a:solidFill>
            </a:endParaRPr>
          </a:p>
        </p:txBody>
      </p:sp>
      <p:sp>
        <p:nvSpPr>
          <p:cNvPr id="28" name="Rectangle 3"/>
          <p:cNvSpPr>
            <a:spLocks noChangeArrowheads="1"/>
          </p:cNvSpPr>
          <p:nvPr/>
        </p:nvSpPr>
        <p:spPr bwMode="auto">
          <a:xfrm>
            <a:off x="0" y="0"/>
            <a:ext cx="32735838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24" name="Rectangle 4"/>
          <p:cNvSpPr>
            <a:spLocks noChangeArrowheads="1"/>
          </p:cNvSpPr>
          <p:nvPr/>
        </p:nvSpPr>
        <p:spPr bwMode="auto">
          <a:xfrm>
            <a:off x="152400" y="152400"/>
            <a:ext cx="32735838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4076210" y="6962256"/>
            <a:ext cx="4583418" cy="1397973"/>
          </a:xfrm>
        </p:spPr>
        <p:txBody>
          <a:bodyPr/>
          <a:lstStyle/>
          <a:p>
            <a:pPr algn="ctr"/>
            <a:r>
              <a:rPr lang="en-US" sz="7200" b="1" dirty="0" smtClean="0">
                <a:latin typeface="+mn-lt"/>
              </a:rPr>
              <a:t>Challenges</a:t>
            </a:r>
            <a:endParaRPr lang="en-US" sz="7200" b="1" dirty="0">
              <a:latin typeface="+mn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804" y="1804993"/>
            <a:ext cx="6303429" cy="269345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1432" y="2435751"/>
            <a:ext cx="5033599" cy="143193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81743" y="8294915"/>
            <a:ext cx="3102428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4400" dirty="0" smtClean="0"/>
              <a:t>Faster PV signoff closure at various exit points is critical to meeting SOC tapeout deadlines</a:t>
            </a:r>
          </a:p>
          <a:p>
            <a:pPr marL="457200" indent="-4572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4400" dirty="0" smtClean="0"/>
              <a:t>At advanced nodes, DRC closure is increasingly iterative, and at times non-convergent </a:t>
            </a:r>
          </a:p>
          <a:p>
            <a:pPr marL="457200" indent="-4572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4400" dirty="0" smtClean="0"/>
              <a:t>DRC-clean often requires immediate and interactive signoff DRC feedback on manual edits made in P&amp;R</a:t>
            </a:r>
          </a:p>
          <a:p>
            <a:pPr marL="457200" indent="-4572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4400" dirty="0"/>
              <a:t>Current signoff DRC flow is not optimized for manual DRC fixing flow </a:t>
            </a:r>
            <a:endParaRPr lang="en-US" sz="4400" dirty="0" smtClean="0"/>
          </a:p>
          <a:p>
            <a:pPr marL="457200" indent="-4572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4400" dirty="0" smtClean="0"/>
              <a:t>P&amp;R </a:t>
            </a:r>
            <a:r>
              <a:rPr lang="en-US" sz="4400" dirty="0"/>
              <a:t>environment is more </a:t>
            </a:r>
            <a:r>
              <a:rPr lang="en-US" sz="4400" dirty="0" smtClean="0"/>
              <a:t>abstract, </a:t>
            </a:r>
            <a:r>
              <a:rPr lang="en-US" sz="4400" dirty="0"/>
              <a:t>with only required layer information for </a:t>
            </a:r>
            <a:r>
              <a:rPr lang="en-US" sz="4400" dirty="0" smtClean="0"/>
              <a:t>IPs (P&amp;R </a:t>
            </a:r>
            <a:r>
              <a:rPr lang="en-US" sz="4400" dirty="0"/>
              <a:t>DRC flow cannot catch all </a:t>
            </a:r>
            <a:r>
              <a:rPr lang="en-US" sz="4400" dirty="0" smtClean="0"/>
              <a:t>signoff DRC errors)</a:t>
            </a:r>
            <a:endParaRPr lang="en-US" sz="4400" dirty="0"/>
          </a:p>
        </p:txBody>
      </p:sp>
      <p:sp>
        <p:nvSpPr>
          <p:cNvPr id="15" name="TextBox 14"/>
          <p:cNvSpPr txBox="1"/>
          <p:nvPr/>
        </p:nvSpPr>
        <p:spPr>
          <a:xfrm>
            <a:off x="832644" y="13103680"/>
            <a:ext cx="3107055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800" b="1" dirty="0" smtClean="0"/>
              <a:t>The </a:t>
            </a:r>
            <a:r>
              <a:rPr lang="en-US" sz="5800" b="1" dirty="0" smtClean="0"/>
              <a:t>Calibre</a:t>
            </a:r>
            <a:r>
              <a:rPr lang="en-US" sz="5800" b="1" baseline="2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®</a:t>
            </a:r>
            <a:r>
              <a:rPr lang="en-US" sz="5800" b="1" dirty="0" smtClean="0"/>
              <a:t> </a:t>
            </a:r>
            <a:r>
              <a:rPr lang="en-US" sz="5800" b="1" dirty="0" smtClean="0"/>
              <a:t>RealTime Digital (RTD) interface delivers </a:t>
            </a:r>
            <a:br>
              <a:rPr lang="en-US" sz="5800" b="1" dirty="0" smtClean="0"/>
            </a:br>
            <a:r>
              <a:rPr lang="en-US" sz="5800" b="1" dirty="0" smtClean="0"/>
              <a:t>immediate signoff-quality DRC analysis in P&amp;R during floorplanning and routing stages,</a:t>
            </a:r>
            <a:br>
              <a:rPr lang="en-US" sz="5800" b="1" dirty="0" smtClean="0"/>
            </a:br>
            <a:r>
              <a:rPr lang="en-US" sz="5800" b="1" dirty="0" smtClean="0"/>
              <a:t>enabling P&amp;R engineers to achieve signoff DRC convergence, </a:t>
            </a:r>
            <a:br>
              <a:rPr lang="en-US" sz="5800" b="1" dirty="0" smtClean="0"/>
            </a:br>
            <a:r>
              <a:rPr lang="en-US" sz="5800" b="1" dirty="0" smtClean="0"/>
              <a:t>reducing both PV cycle time and computing resources.</a:t>
            </a:r>
          </a:p>
        </p:txBody>
      </p:sp>
      <p:sp>
        <p:nvSpPr>
          <p:cNvPr id="16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4076210" y="11803678"/>
            <a:ext cx="4583418" cy="1582129"/>
          </a:xfrm>
        </p:spPr>
        <p:txBody>
          <a:bodyPr/>
          <a:lstStyle/>
          <a:p>
            <a:pPr algn="ctr"/>
            <a:r>
              <a:rPr lang="en-US" sz="7200" b="1" dirty="0" smtClean="0">
                <a:latin typeface="+mn-lt"/>
              </a:rPr>
              <a:t>Solution</a:t>
            </a:r>
            <a:endParaRPr lang="en-US" sz="7200" b="1" dirty="0">
              <a:latin typeface="+mn-lt"/>
            </a:endParaRPr>
          </a:p>
        </p:txBody>
      </p:sp>
      <p:sp>
        <p:nvSpPr>
          <p:cNvPr id="1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817410" y="16551287"/>
            <a:ext cx="15576476" cy="1520574"/>
          </a:xfrm>
        </p:spPr>
        <p:txBody>
          <a:bodyPr/>
          <a:lstStyle/>
          <a:p>
            <a:r>
              <a:rPr lang="en-US" sz="6800" b="1" dirty="0" smtClean="0">
                <a:latin typeface="+mn-lt"/>
              </a:rPr>
              <a:t>Calibre signoff in P&amp;R with Calibre RTD</a:t>
            </a:r>
            <a:endParaRPr lang="en-US" sz="6800" b="1" dirty="0"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17410" y="17894828"/>
            <a:ext cx="15016148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4600" dirty="0" smtClean="0"/>
              <a:t>Break </a:t>
            </a:r>
            <a:r>
              <a:rPr lang="en-US" sz="4600" dirty="0"/>
              <a:t>the traditional flow of </a:t>
            </a:r>
            <a:r>
              <a:rPr lang="en-US" sz="4600" dirty="0" smtClean="0"/>
              <a:t>exiting P&amp;R </a:t>
            </a:r>
            <a:r>
              <a:rPr lang="en-US" sz="4600" dirty="0"/>
              <a:t>for signoff feedback </a:t>
            </a:r>
            <a:endParaRPr lang="en-US" sz="46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4600" dirty="0" smtClean="0"/>
              <a:t>Achieve signoff DRC inside </a:t>
            </a:r>
            <a:r>
              <a:rPr lang="en-US" sz="4600" dirty="0"/>
              <a:t>P&amp;R environment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4600" dirty="0" smtClean="0"/>
              <a:t>Calibre RTD </a:t>
            </a:r>
            <a:r>
              <a:rPr lang="en-US" sz="4600" dirty="0"/>
              <a:t>features that help in-design fixing</a:t>
            </a:r>
          </a:p>
          <a:p>
            <a:pPr marL="1143000" lvl="1" indent="-685800">
              <a:buFont typeface="Wingdings" panose="05000000000000000000" pitchFamily="2" charset="2"/>
              <a:buChar char="ü"/>
            </a:pPr>
            <a:r>
              <a:rPr lang="en-US" sz="4600" dirty="0"/>
              <a:t>Custom DRC </a:t>
            </a:r>
            <a:r>
              <a:rPr lang="en-US" sz="4600" dirty="0" smtClean="0"/>
              <a:t>recipe creation</a:t>
            </a:r>
          </a:p>
          <a:p>
            <a:pPr marL="1143000" lvl="1" indent="-685800">
              <a:buFont typeface="Wingdings" panose="05000000000000000000" pitchFamily="2" charset="2"/>
              <a:buChar char="ü"/>
            </a:pPr>
            <a:r>
              <a:rPr lang="en-US" sz="4600" dirty="0" smtClean="0"/>
              <a:t>Windows-based (300-500k polygons)</a:t>
            </a:r>
          </a:p>
          <a:p>
            <a:pPr marL="1143000" lvl="1" indent="-685800">
              <a:buFont typeface="Wingdings" panose="05000000000000000000" pitchFamily="2" charset="2"/>
              <a:buChar char="ü"/>
            </a:pPr>
            <a:r>
              <a:rPr lang="en-US" sz="4600" dirty="0" smtClean="0"/>
              <a:t>IP GDS/OASIS merge</a:t>
            </a:r>
            <a:endParaRPr lang="en-US" sz="4600" dirty="0"/>
          </a:p>
        </p:txBody>
      </p:sp>
      <p:sp>
        <p:nvSpPr>
          <p:cNvPr id="19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2663300" y="32677606"/>
            <a:ext cx="9034162" cy="1582129"/>
          </a:xfrm>
        </p:spPr>
        <p:txBody>
          <a:bodyPr/>
          <a:lstStyle/>
          <a:p>
            <a:pPr algn="ctr"/>
            <a:r>
              <a:rPr lang="en-US" sz="7200" b="1" dirty="0" smtClean="0">
                <a:latin typeface="+mn-lt"/>
              </a:rPr>
              <a:t>Calibre RTD DRC flow</a:t>
            </a:r>
            <a:endParaRPr lang="en-US" sz="7200" b="1" dirty="0">
              <a:latin typeface="+mn-lt"/>
            </a:endParaRPr>
          </a:p>
        </p:txBody>
      </p:sp>
      <p:grpSp>
        <p:nvGrpSpPr>
          <p:cNvPr id="226" name="Group 225"/>
          <p:cNvGrpSpPr>
            <a:grpSpLocks noChangeAspect="1"/>
          </p:cNvGrpSpPr>
          <p:nvPr/>
        </p:nvGrpSpPr>
        <p:grpSpPr>
          <a:xfrm>
            <a:off x="23092304" y="21851825"/>
            <a:ext cx="8176155" cy="10400241"/>
            <a:chOff x="19528971" y="18375089"/>
            <a:chExt cx="9479600" cy="12058250"/>
          </a:xfrm>
        </p:grpSpPr>
        <p:sp>
          <p:nvSpPr>
            <p:cNvPr id="58" name="Rectangle 57"/>
            <p:cNvSpPr/>
            <p:nvPr/>
          </p:nvSpPr>
          <p:spPr>
            <a:xfrm>
              <a:off x="22317139" y="28769459"/>
              <a:ext cx="6164045" cy="166388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ffectLst>
              <a:outerShdw blurRad="44450" dist="13970" dir="5400000" algn="ctr" rotWithShape="0">
                <a:srgbClr val="000000">
                  <a:alpha val="45000"/>
                </a:srgbClr>
              </a:outerShdw>
            </a:effectLst>
            <a:scene3d>
              <a:camera prst="orthographicFront">
                <a:rot lat="0" lon="0" rev="0"/>
              </a:camera>
              <a:lightRig rig="twoPt" dir="tl"/>
            </a:scene3d>
            <a:sp3d prstMaterial="flat">
              <a:bevelT w="12700" h="25400" prst="coolSlant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  <a:cs typeface="Calibri" panose="020F0502020204030204" pitchFamily="34" charset="0"/>
                </a:rPr>
                <a:t>Calibre Signoff DRC</a:t>
              </a:r>
            </a:p>
          </p:txBody>
        </p:sp>
        <p:grpSp>
          <p:nvGrpSpPr>
            <p:cNvPr id="225" name="Group 224"/>
            <p:cNvGrpSpPr/>
            <p:nvPr/>
          </p:nvGrpSpPr>
          <p:grpSpPr>
            <a:xfrm>
              <a:off x="21041465" y="18375089"/>
              <a:ext cx="7967106" cy="9484358"/>
              <a:chOff x="21041465" y="18375089"/>
              <a:chExt cx="7967106" cy="9484358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21789751" y="18375089"/>
                <a:ext cx="7218820" cy="9484358"/>
                <a:chOff x="21789751" y="18375089"/>
                <a:chExt cx="7218820" cy="9484358"/>
              </a:xfrm>
            </p:grpSpPr>
            <p:sp>
              <p:nvSpPr>
                <p:cNvPr id="57" name="Rounded Rectangle 56"/>
                <p:cNvSpPr/>
                <p:nvPr/>
              </p:nvSpPr>
              <p:spPr>
                <a:xfrm>
                  <a:off x="21789751" y="18375089"/>
                  <a:ext cx="7218820" cy="9484358"/>
                </a:xfrm>
                <a:prstGeom prst="roundRect">
                  <a:avLst/>
                </a:prstGeom>
                <a:noFill/>
                <a:ln w="10795" cap="flat" cmpd="sng" algn="ctr">
                  <a:solidFill>
                    <a:srgbClr val="3253DC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ahoma"/>
                    <a:ea typeface="+mn-ea"/>
                    <a:cs typeface="+mn-cs"/>
                  </a:endParaRPr>
                </a:p>
              </p:txBody>
            </p:sp>
            <p:sp>
              <p:nvSpPr>
                <p:cNvPr id="59" name="Rectangle 58"/>
                <p:cNvSpPr/>
                <p:nvPr/>
              </p:nvSpPr>
              <p:spPr>
                <a:xfrm>
                  <a:off x="22317139" y="22947089"/>
                  <a:ext cx="6164045" cy="1335738"/>
                </a:xfrm>
                <a:prstGeom prst="rect">
                  <a:avLst/>
                </a:prstGeom>
                <a:solidFill>
                  <a:srgbClr val="FFC000"/>
                </a:solidFill>
                <a:ln w="10795" cap="flat" cmpd="sng" algn="ctr">
                  <a:solidFill>
                    <a:srgbClr val="3253DC"/>
                  </a:solidFill>
                  <a:prstDash val="solid"/>
                </a:ln>
                <a:effectLst/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4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C00000"/>
                      </a:solidFill>
                      <a:effectLst/>
                      <a:uLnTx/>
                      <a:uFillTx/>
                      <a:latin typeface="Microsoft Sans Serif"/>
                      <a:ea typeface="+mn-ea"/>
                      <a:cs typeface="Calibri" panose="020F0502020204030204" pitchFamily="34" charset="0"/>
                    </a:rPr>
                    <a:t>Manual fixing</a:t>
                  </a:r>
                </a:p>
              </p:txBody>
            </p:sp>
            <p:sp>
              <p:nvSpPr>
                <p:cNvPr id="60" name="Rectangle 59"/>
                <p:cNvSpPr/>
                <p:nvPr/>
              </p:nvSpPr>
              <p:spPr>
                <a:xfrm>
                  <a:off x="22317139" y="25572377"/>
                  <a:ext cx="6164045" cy="1780063"/>
                </a:xfrm>
                <a:prstGeom prst="rect">
                  <a:avLst/>
                </a:prstGeom>
                <a:solidFill>
                  <a:srgbClr val="6AB19B"/>
                </a:solidFill>
                <a:ln>
                  <a:noFill/>
                </a:ln>
                <a:effectLst>
                  <a:outerShdw blurRad="44450" dist="13970" dir="5400000" algn="ctr" rotWithShape="0">
                    <a:srgbClr val="000000">
                      <a:alpha val="4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woPt" dir="tl"/>
                </a:scene3d>
                <a:sp3d prstMaterial="flat">
                  <a:bevelT w="12700" h="25400" prst="coolSlant"/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4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+mn-ea"/>
                      <a:cs typeface="Calibri" panose="020F0502020204030204" pitchFamily="34" charset="0"/>
                    </a:rPr>
                    <a:t>Calibre</a:t>
                  </a:r>
                  <a:br>
                    <a:rPr kumimoji="0" lang="en-US" sz="4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+mn-ea"/>
                      <a:cs typeface="Calibri" panose="020F0502020204030204" pitchFamily="34" charset="0"/>
                    </a:rPr>
                  </a:br>
                  <a:r>
                    <a:rPr kumimoji="0" lang="en-US" sz="4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ea typeface="+mn-ea"/>
                      <a:cs typeface="Calibri" panose="020F0502020204030204" pitchFamily="34" charset="0"/>
                    </a:rPr>
                    <a:t>RealTime Digital</a:t>
                  </a:r>
                </a:p>
              </p:txBody>
            </p:sp>
            <p:grpSp>
              <p:nvGrpSpPr>
                <p:cNvPr id="10" name="Group 9"/>
                <p:cNvGrpSpPr/>
                <p:nvPr/>
              </p:nvGrpSpPr>
              <p:grpSpPr>
                <a:xfrm>
                  <a:off x="22269754" y="24121609"/>
                  <a:ext cx="6258815" cy="1654580"/>
                  <a:chOff x="22402291" y="24121609"/>
                  <a:chExt cx="6258815" cy="1654580"/>
                </a:xfrm>
              </p:grpSpPr>
              <p:grpSp>
                <p:nvGrpSpPr>
                  <p:cNvPr id="62" name="Group 61"/>
                  <p:cNvGrpSpPr/>
                  <p:nvPr/>
                </p:nvGrpSpPr>
                <p:grpSpPr>
                  <a:xfrm>
                    <a:off x="22402291" y="24121609"/>
                    <a:ext cx="1537355" cy="1654580"/>
                    <a:chOff x="5713412" y="5174353"/>
                    <a:chExt cx="881403" cy="948613"/>
                  </a:xfrm>
                  <a:solidFill>
                    <a:srgbClr val="E04F4F"/>
                  </a:solidFill>
                </p:grpSpPr>
                <p:sp>
                  <p:nvSpPr>
                    <p:cNvPr id="89" name="Curved Right Arrow 88"/>
                    <p:cNvSpPr/>
                    <p:nvPr/>
                  </p:nvSpPr>
                  <p:spPr>
                    <a:xfrm>
                      <a:off x="5713412" y="5215008"/>
                      <a:ext cx="424202" cy="907958"/>
                    </a:xfrm>
                    <a:prstGeom prst="curvedRightArrow">
                      <a:avLst/>
                    </a:prstGeom>
                    <a:grpFill/>
                    <a:ln w="9525" cap="flat" cmpd="sng" algn="ctr">
                      <a:solidFill>
                        <a:srgbClr val="FFFFFF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Tahoma"/>
                      </a:endParaRPr>
                    </a:p>
                  </p:txBody>
                </p:sp>
                <p:sp>
                  <p:nvSpPr>
                    <p:cNvPr id="90" name="Curved Right Arrow 89"/>
                    <p:cNvSpPr/>
                    <p:nvPr/>
                  </p:nvSpPr>
                  <p:spPr>
                    <a:xfrm rot="10800000">
                      <a:off x="6170613" y="5174353"/>
                      <a:ext cx="424202" cy="907958"/>
                    </a:xfrm>
                    <a:prstGeom prst="curvedRightArrow">
                      <a:avLst/>
                    </a:prstGeom>
                    <a:grpFill/>
                    <a:ln w="9525" cap="flat" cmpd="sng" algn="ctr">
                      <a:solidFill>
                        <a:srgbClr val="FFFFFF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Tahoma"/>
                      </a:endParaRPr>
                    </a:p>
                  </p:txBody>
                </p:sp>
              </p:grpSp>
              <p:grpSp>
                <p:nvGrpSpPr>
                  <p:cNvPr id="63" name="Group 62"/>
                  <p:cNvGrpSpPr/>
                  <p:nvPr/>
                </p:nvGrpSpPr>
                <p:grpSpPr>
                  <a:xfrm>
                    <a:off x="23109896" y="24121609"/>
                    <a:ext cx="1537355" cy="1654580"/>
                    <a:chOff x="5713412" y="5174353"/>
                    <a:chExt cx="881403" cy="948613"/>
                  </a:xfrm>
                  <a:solidFill>
                    <a:srgbClr val="E04F4F"/>
                  </a:solidFill>
                </p:grpSpPr>
                <p:sp>
                  <p:nvSpPr>
                    <p:cNvPr id="87" name="Curved Right Arrow 86"/>
                    <p:cNvSpPr/>
                    <p:nvPr/>
                  </p:nvSpPr>
                  <p:spPr>
                    <a:xfrm>
                      <a:off x="5713412" y="5215008"/>
                      <a:ext cx="424202" cy="907958"/>
                    </a:xfrm>
                    <a:prstGeom prst="curvedRightArrow">
                      <a:avLst/>
                    </a:prstGeom>
                    <a:grpFill/>
                    <a:ln w="9525" cap="flat" cmpd="sng" algn="ctr">
                      <a:solidFill>
                        <a:srgbClr val="FFFFFF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Tahoma"/>
                      </a:endParaRPr>
                    </a:p>
                  </p:txBody>
                </p:sp>
                <p:sp>
                  <p:nvSpPr>
                    <p:cNvPr id="88" name="Curved Right Arrow 87"/>
                    <p:cNvSpPr/>
                    <p:nvPr/>
                  </p:nvSpPr>
                  <p:spPr>
                    <a:xfrm rot="10800000">
                      <a:off x="6170613" y="5174353"/>
                      <a:ext cx="424202" cy="907958"/>
                    </a:xfrm>
                    <a:prstGeom prst="curvedRightArrow">
                      <a:avLst/>
                    </a:prstGeom>
                    <a:grpFill/>
                    <a:ln w="9525" cap="flat" cmpd="sng" algn="ctr">
                      <a:solidFill>
                        <a:srgbClr val="FFFFFF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Tahoma"/>
                      </a:endParaRPr>
                    </a:p>
                  </p:txBody>
                </p:sp>
              </p:grpSp>
              <p:grpSp>
                <p:nvGrpSpPr>
                  <p:cNvPr id="64" name="Group 63"/>
                  <p:cNvGrpSpPr/>
                  <p:nvPr/>
                </p:nvGrpSpPr>
                <p:grpSpPr>
                  <a:xfrm>
                    <a:off x="23885251" y="24121609"/>
                    <a:ext cx="1537355" cy="1654580"/>
                    <a:chOff x="5713412" y="5174353"/>
                    <a:chExt cx="881403" cy="948613"/>
                  </a:xfrm>
                  <a:solidFill>
                    <a:srgbClr val="E04F4F"/>
                  </a:solidFill>
                </p:grpSpPr>
                <p:sp>
                  <p:nvSpPr>
                    <p:cNvPr id="85" name="Curved Right Arrow 84"/>
                    <p:cNvSpPr/>
                    <p:nvPr/>
                  </p:nvSpPr>
                  <p:spPr>
                    <a:xfrm>
                      <a:off x="5713412" y="5215008"/>
                      <a:ext cx="424202" cy="907958"/>
                    </a:xfrm>
                    <a:prstGeom prst="curvedRightArrow">
                      <a:avLst/>
                    </a:prstGeom>
                    <a:grpFill/>
                    <a:ln w="9525" cap="flat" cmpd="sng" algn="ctr">
                      <a:solidFill>
                        <a:srgbClr val="FFFFFF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Tahoma"/>
                      </a:endParaRPr>
                    </a:p>
                  </p:txBody>
                </p:sp>
                <p:sp>
                  <p:nvSpPr>
                    <p:cNvPr id="86" name="Curved Right Arrow 85"/>
                    <p:cNvSpPr/>
                    <p:nvPr/>
                  </p:nvSpPr>
                  <p:spPr>
                    <a:xfrm rot="10800000">
                      <a:off x="6170613" y="5174353"/>
                      <a:ext cx="424202" cy="907958"/>
                    </a:xfrm>
                    <a:prstGeom prst="curvedRightArrow">
                      <a:avLst/>
                    </a:prstGeom>
                    <a:grpFill/>
                    <a:ln w="9525" cap="flat" cmpd="sng" algn="ctr">
                      <a:solidFill>
                        <a:srgbClr val="FFFFFF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Tahoma"/>
                      </a:endParaRPr>
                    </a:p>
                  </p:txBody>
                </p:sp>
              </p:grpSp>
              <p:grpSp>
                <p:nvGrpSpPr>
                  <p:cNvPr id="65" name="Group 64"/>
                  <p:cNvGrpSpPr/>
                  <p:nvPr/>
                </p:nvGrpSpPr>
                <p:grpSpPr>
                  <a:xfrm>
                    <a:off x="24865436" y="24121609"/>
                    <a:ext cx="1537355" cy="1654580"/>
                    <a:chOff x="5713412" y="5174353"/>
                    <a:chExt cx="881403" cy="948613"/>
                  </a:xfrm>
                  <a:solidFill>
                    <a:srgbClr val="E04F4F"/>
                  </a:solidFill>
                </p:grpSpPr>
                <p:sp>
                  <p:nvSpPr>
                    <p:cNvPr id="83" name="Curved Right Arrow 82"/>
                    <p:cNvSpPr/>
                    <p:nvPr/>
                  </p:nvSpPr>
                  <p:spPr>
                    <a:xfrm>
                      <a:off x="5713412" y="5215008"/>
                      <a:ext cx="424202" cy="907958"/>
                    </a:xfrm>
                    <a:prstGeom prst="curvedRightArrow">
                      <a:avLst/>
                    </a:prstGeom>
                    <a:grpFill/>
                    <a:ln w="9525" cap="flat" cmpd="sng" algn="ctr">
                      <a:solidFill>
                        <a:srgbClr val="FFFFFF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Tahoma"/>
                      </a:endParaRPr>
                    </a:p>
                  </p:txBody>
                </p:sp>
                <p:sp>
                  <p:nvSpPr>
                    <p:cNvPr id="84" name="Curved Right Arrow 83"/>
                    <p:cNvSpPr/>
                    <p:nvPr/>
                  </p:nvSpPr>
                  <p:spPr>
                    <a:xfrm rot="10800000">
                      <a:off x="6170613" y="5174353"/>
                      <a:ext cx="424202" cy="907958"/>
                    </a:xfrm>
                    <a:prstGeom prst="curvedRightArrow">
                      <a:avLst/>
                    </a:prstGeom>
                    <a:grpFill/>
                    <a:ln w="9525" cap="flat" cmpd="sng" algn="ctr">
                      <a:solidFill>
                        <a:srgbClr val="FFFFFF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Tahoma"/>
                      </a:endParaRPr>
                    </a:p>
                  </p:txBody>
                </p:sp>
              </p:grpSp>
              <p:grpSp>
                <p:nvGrpSpPr>
                  <p:cNvPr id="66" name="Group 65"/>
                  <p:cNvGrpSpPr/>
                  <p:nvPr/>
                </p:nvGrpSpPr>
                <p:grpSpPr>
                  <a:xfrm>
                    <a:off x="25573041" y="24121609"/>
                    <a:ext cx="1537355" cy="1654580"/>
                    <a:chOff x="5713412" y="5174353"/>
                    <a:chExt cx="881403" cy="948613"/>
                  </a:xfrm>
                  <a:solidFill>
                    <a:srgbClr val="E04F4F"/>
                  </a:solidFill>
                </p:grpSpPr>
                <p:sp>
                  <p:nvSpPr>
                    <p:cNvPr id="81" name="Curved Right Arrow 80"/>
                    <p:cNvSpPr/>
                    <p:nvPr/>
                  </p:nvSpPr>
                  <p:spPr>
                    <a:xfrm>
                      <a:off x="5713412" y="5215008"/>
                      <a:ext cx="424202" cy="907958"/>
                    </a:xfrm>
                    <a:prstGeom prst="curvedRightArrow">
                      <a:avLst/>
                    </a:prstGeom>
                    <a:grpFill/>
                    <a:ln w="9525" cap="flat" cmpd="sng" algn="ctr">
                      <a:solidFill>
                        <a:srgbClr val="FFFFFF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Tahoma"/>
                      </a:endParaRPr>
                    </a:p>
                  </p:txBody>
                </p:sp>
                <p:sp>
                  <p:nvSpPr>
                    <p:cNvPr id="82" name="Curved Right Arrow 81"/>
                    <p:cNvSpPr/>
                    <p:nvPr/>
                  </p:nvSpPr>
                  <p:spPr>
                    <a:xfrm rot="10800000">
                      <a:off x="6170613" y="5174353"/>
                      <a:ext cx="424202" cy="907958"/>
                    </a:xfrm>
                    <a:prstGeom prst="curvedRightArrow">
                      <a:avLst/>
                    </a:prstGeom>
                    <a:grpFill/>
                    <a:ln w="9525" cap="flat" cmpd="sng" algn="ctr">
                      <a:solidFill>
                        <a:srgbClr val="FFFFFF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Tahoma"/>
                      </a:endParaRPr>
                    </a:p>
                  </p:txBody>
                </p:sp>
              </p:grpSp>
              <p:grpSp>
                <p:nvGrpSpPr>
                  <p:cNvPr id="67" name="Group 66"/>
                  <p:cNvGrpSpPr/>
                  <p:nvPr/>
                </p:nvGrpSpPr>
                <p:grpSpPr>
                  <a:xfrm>
                    <a:off x="26348396" y="24121609"/>
                    <a:ext cx="1537355" cy="1654580"/>
                    <a:chOff x="5713412" y="5174353"/>
                    <a:chExt cx="881403" cy="948613"/>
                  </a:xfrm>
                  <a:solidFill>
                    <a:srgbClr val="E04F4F"/>
                  </a:solidFill>
                </p:grpSpPr>
                <p:sp>
                  <p:nvSpPr>
                    <p:cNvPr id="79" name="Curved Right Arrow 78"/>
                    <p:cNvSpPr/>
                    <p:nvPr/>
                  </p:nvSpPr>
                  <p:spPr>
                    <a:xfrm>
                      <a:off x="5713412" y="5215008"/>
                      <a:ext cx="424202" cy="907958"/>
                    </a:xfrm>
                    <a:prstGeom prst="curvedRightArrow">
                      <a:avLst/>
                    </a:prstGeom>
                    <a:grpFill/>
                    <a:ln w="9525" cap="flat" cmpd="sng" algn="ctr">
                      <a:solidFill>
                        <a:srgbClr val="FFFFFF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Tahoma"/>
                      </a:endParaRPr>
                    </a:p>
                  </p:txBody>
                </p:sp>
                <p:sp>
                  <p:nvSpPr>
                    <p:cNvPr id="80" name="Curved Right Arrow 79"/>
                    <p:cNvSpPr/>
                    <p:nvPr/>
                  </p:nvSpPr>
                  <p:spPr>
                    <a:xfrm rot="10800000">
                      <a:off x="6170613" y="5174353"/>
                      <a:ext cx="424202" cy="907958"/>
                    </a:xfrm>
                    <a:prstGeom prst="curvedRightArrow">
                      <a:avLst/>
                    </a:prstGeom>
                    <a:grpFill/>
                    <a:ln w="9525" cap="flat" cmpd="sng" algn="ctr">
                      <a:solidFill>
                        <a:srgbClr val="FFFFFF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Tahoma"/>
                      </a:endParaRPr>
                    </a:p>
                  </p:txBody>
                </p:sp>
              </p:grpSp>
              <p:grpSp>
                <p:nvGrpSpPr>
                  <p:cNvPr id="68" name="Group 67"/>
                  <p:cNvGrpSpPr/>
                  <p:nvPr/>
                </p:nvGrpSpPr>
                <p:grpSpPr>
                  <a:xfrm>
                    <a:off x="27123751" y="24121609"/>
                    <a:ext cx="1537355" cy="1654580"/>
                    <a:chOff x="5713412" y="5174353"/>
                    <a:chExt cx="881403" cy="948613"/>
                  </a:xfrm>
                  <a:solidFill>
                    <a:srgbClr val="E04F4F"/>
                  </a:solidFill>
                </p:grpSpPr>
                <p:sp>
                  <p:nvSpPr>
                    <p:cNvPr id="77" name="Curved Right Arrow 76"/>
                    <p:cNvSpPr/>
                    <p:nvPr/>
                  </p:nvSpPr>
                  <p:spPr>
                    <a:xfrm>
                      <a:off x="5713412" y="5215008"/>
                      <a:ext cx="424202" cy="907958"/>
                    </a:xfrm>
                    <a:prstGeom prst="curvedRightArrow">
                      <a:avLst/>
                    </a:prstGeom>
                    <a:grpFill/>
                    <a:ln w="9525" cap="flat" cmpd="sng" algn="ctr">
                      <a:solidFill>
                        <a:srgbClr val="FFFFFF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Tahoma"/>
                      </a:endParaRPr>
                    </a:p>
                  </p:txBody>
                </p:sp>
                <p:sp>
                  <p:nvSpPr>
                    <p:cNvPr id="78" name="Curved Right Arrow 77"/>
                    <p:cNvSpPr/>
                    <p:nvPr/>
                  </p:nvSpPr>
                  <p:spPr>
                    <a:xfrm rot="10800000">
                      <a:off x="6170613" y="5174353"/>
                      <a:ext cx="424202" cy="907958"/>
                    </a:xfrm>
                    <a:prstGeom prst="curvedRightArrow">
                      <a:avLst/>
                    </a:prstGeom>
                    <a:grpFill/>
                    <a:ln w="9525" cap="flat" cmpd="sng" algn="ctr">
                      <a:solidFill>
                        <a:srgbClr val="FFFFFF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Tahoma"/>
                      </a:endParaRPr>
                    </a:p>
                  </p:txBody>
                </p:sp>
              </p:grpSp>
            </p:grpSp>
            <p:sp>
              <p:nvSpPr>
                <p:cNvPr id="72" name="Isosceles Triangle 71"/>
                <p:cNvSpPr/>
                <p:nvPr/>
              </p:nvSpPr>
              <p:spPr>
                <a:xfrm rot="10800000">
                  <a:off x="23779912" y="20105094"/>
                  <a:ext cx="3238500" cy="667870"/>
                </a:xfrm>
                <a:prstGeom prst="triangle">
                  <a:avLst/>
                </a:prstGeom>
                <a:solidFill>
                  <a:srgbClr val="E04F4F"/>
                </a:solidFill>
                <a:ln w="9525" cap="flat" cmpd="sng" algn="ctr">
                  <a:solidFill>
                    <a:srgbClr val="FFFFFF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ahoma"/>
                  </a:endParaRPr>
                </a:p>
              </p:txBody>
            </p:sp>
            <p:sp>
              <p:nvSpPr>
                <p:cNvPr id="73" name="Isosceles Triangle 72"/>
                <p:cNvSpPr/>
                <p:nvPr/>
              </p:nvSpPr>
              <p:spPr>
                <a:xfrm rot="10800000">
                  <a:off x="23779912" y="22185089"/>
                  <a:ext cx="3238500" cy="667870"/>
                </a:xfrm>
                <a:prstGeom prst="triangle">
                  <a:avLst/>
                </a:prstGeom>
                <a:solidFill>
                  <a:srgbClr val="E04F4F"/>
                </a:solidFill>
                <a:ln w="9525" cap="flat" cmpd="sng" algn="ctr">
                  <a:solidFill>
                    <a:srgbClr val="FFFFFF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ahoma"/>
                  </a:endParaRPr>
                </a:p>
              </p:txBody>
            </p:sp>
            <p:sp>
              <p:nvSpPr>
                <p:cNvPr id="74" name="Rectangle 73"/>
                <p:cNvSpPr/>
                <p:nvPr/>
              </p:nvSpPr>
              <p:spPr>
                <a:xfrm>
                  <a:off x="22317139" y="18802016"/>
                  <a:ext cx="6164045" cy="1335738"/>
                </a:xfrm>
                <a:prstGeom prst="rect">
                  <a:avLst/>
                </a:prstGeom>
                <a:solidFill>
                  <a:srgbClr val="FFC000"/>
                </a:solidFill>
                <a:ln w="10795" cap="flat" cmpd="sng" algn="ctr">
                  <a:solidFill>
                    <a:srgbClr val="3253DC"/>
                  </a:solidFill>
                  <a:prstDash val="solid"/>
                </a:ln>
                <a:effectLst/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4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C00000"/>
                      </a:solidFill>
                      <a:effectLst/>
                      <a:uLnTx/>
                      <a:uFillTx/>
                      <a:ea typeface="+mn-ea"/>
                      <a:cs typeface="Calibri" panose="020F0502020204030204" pitchFamily="34" charset="0"/>
                    </a:rPr>
                    <a:t>In-Design DRC</a:t>
                  </a:r>
                </a:p>
              </p:txBody>
            </p:sp>
            <p:sp>
              <p:nvSpPr>
                <p:cNvPr id="75" name="Rectangle 74"/>
                <p:cNvSpPr/>
                <p:nvPr/>
              </p:nvSpPr>
              <p:spPr>
                <a:xfrm>
                  <a:off x="22317139" y="20851589"/>
                  <a:ext cx="6164045" cy="1335738"/>
                </a:xfrm>
                <a:prstGeom prst="rect">
                  <a:avLst/>
                </a:prstGeom>
                <a:solidFill>
                  <a:srgbClr val="FFC000"/>
                </a:solidFill>
                <a:ln w="10795" cap="flat" cmpd="sng" algn="ctr">
                  <a:solidFill>
                    <a:srgbClr val="3253DC"/>
                  </a:solidFill>
                  <a:prstDash val="solid"/>
                </a:ln>
                <a:effectLst/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4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C00000"/>
                      </a:solidFill>
                      <a:effectLst/>
                      <a:uLnTx/>
                      <a:uFillTx/>
                      <a:ea typeface="+mn-ea"/>
                      <a:cs typeface="Calibri" panose="020F0502020204030204" pitchFamily="34" charset="0"/>
                    </a:rPr>
                    <a:t>In-Design fixing</a:t>
                  </a:r>
                </a:p>
              </p:txBody>
            </p:sp>
          </p:grpSp>
          <p:sp>
            <p:nvSpPr>
              <p:cNvPr id="76" name="TextBox 75"/>
              <p:cNvSpPr txBox="1"/>
              <p:nvPr/>
            </p:nvSpPr>
            <p:spPr>
              <a:xfrm rot="16200000">
                <a:off x="19112091" y="22732548"/>
                <a:ext cx="4628190" cy="7694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4400" b="1" i="0" u="none" strike="noStrike" kern="0" cap="none" spc="0" normalizeH="0" baseline="0" noProof="0" dirty="0" smtClean="0">
                    <a:ln>
                      <a:noFill/>
                    </a:ln>
                    <a:effectLst/>
                    <a:uLnTx/>
                    <a:uFillTx/>
                    <a:cs typeface="Calibri" panose="020F0502020204030204" pitchFamily="34" charset="0"/>
                  </a:rPr>
                  <a:t>Place &amp; Route Tool</a:t>
                </a:r>
              </a:p>
            </p:txBody>
          </p:sp>
        </p:grpSp>
        <p:grpSp>
          <p:nvGrpSpPr>
            <p:cNvPr id="12" name="Group 11"/>
            <p:cNvGrpSpPr/>
            <p:nvPr/>
          </p:nvGrpSpPr>
          <p:grpSpPr>
            <a:xfrm>
              <a:off x="23197536" y="27313977"/>
              <a:ext cx="4403250" cy="1703341"/>
              <a:chOff x="23292001" y="27313977"/>
              <a:chExt cx="4403250" cy="1703341"/>
            </a:xfrm>
          </p:grpSpPr>
          <p:sp>
            <p:nvSpPr>
              <p:cNvPr id="69" name="Curved Right Arrow 68"/>
              <p:cNvSpPr/>
              <p:nvPr/>
            </p:nvSpPr>
            <p:spPr>
              <a:xfrm>
                <a:off x="23292001" y="27411948"/>
                <a:ext cx="1164750" cy="1605370"/>
              </a:xfrm>
              <a:prstGeom prst="curvedRightArrow">
                <a:avLst/>
              </a:prstGeom>
              <a:solidFill>
                <a:srgbClr val="E04F4F"/>
              </a:solidFill>
              <a:ln w="9525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ahoma"/>
                </a:endParaRPr>
              </a:p>
            </p:txBody>
          </p:sp>
          <p:sp>
            <p:nvSpPr>
              <p:cNvPr id="70" name="Curved Right Arrow 69"/>
              <p:cNvSpPr/>
              <p:nvPr/>
            </p:nvSpPr>
            <p:spPr>
              <a:xfrm rot="10800000">
                <a:off x="26530501" y="27313977"/>
                <a:ext cx="1164750" cy="1605370"/>
              </a:xfrm>
              <a:prstGeom prst="curvedRightArrow">
                <a:avLst/>
              </a:prstGeom>
              <a:solidFill>
                <a:srgbClr val="E04F4F"/>
              </a:solidFill>
              <a:ln w="9525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ahoma"/>
                </a:endParaRPr>
              </a:p>
            </p:txBody>
          </p:sp>
          <p:sp>
            <p:nvSpPr>
              <p:cNvPr id="71" name="Pentagon 70"/>
              <p:cNvSpPr/>
              <p:nvPr/>
            </p:nvSpPr>
            <p:spPr>
              <a:xfrm rot="5400000">
                <a:off x="24771754" y="27142612"/>
                <a:ext cx="1509058" cy="1948100"/>
              </a:xfrm>
              <a:prstGeom prst="homePlate">
                <a:avLst/>
              </a:prstGeom>
              <a:solidFill>
                <a:srgbClr val="E04F4F"/>
              </a:solidFill>
              <a:ln w="9525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vert="vert27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4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cs typeface="Calibri" panose="020F0502020204030204" pitchFamily="34" charset="0"/>
                  </a:rPr>
                  <a:t>GDSII</a:t>
                </a:r>
              </a:p>
            </p:txBody>
          </p:sp>
        </p:grpSp>
        <p:sp>
          <p:nvSpPr>
            <p:cNvPr id="61" name="Double Wave 60"/>
            <p:cNvSpPr/>
            <p:nvPr/>
          </p:nvSpPr>
          <p:spPr>
            <a:xfrm>
              <a:off x="19528971" y="27132977"/>
              <a:ext cx="2751450" cy="1694940"/>
            </a:xfrm>
            <a:prstGeom prst="doubleWave">
              <a:avLst/>
            </a:prstGeom>
            <a:solidFill>
              <a:srgbClr val="FFC000"/>
            </a:solidFill>
            <a:ln w="9525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cs typeface="Calibri" panose="020F0502020204030204" pitchFamily="34" charset="0"/>
                </a:rPr>
                <a:t>99%</a:t>
              </a:r>
              <a:br>
                <a:rPr kumimoji="0" lang="en-US" sz="3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cs typeface="Calibri" panose="020F0502020204030204" pitchFamily="34" charset="0"/>
                </a:rPr>
              </a:br>
              <a:r>
                <a:rPr kumimoji="0" lang="en-US" sz="3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cs typeface="Calibri" panose="020F0502020204030204" pitchFamily="34" charset="0"/>
                </a:rPr>
                <a:t>DRC clea</a:t>
              </a:r>
              <a:r>
                <a:rPr kumimoji="0" lang="en-US" sz="4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cs typeface="Calibri" panose="020F0502020204030204" pitchFamily="34" charset="0"/>
                </a:rPr>
                <a:t>n</a:t>
              </a:r>
            </a:p>
          </p:txBody>
        </p:sp>
      </p:grpSp>
      <p:sp>
        <p:nvSpPr>
          <p:cNvPr id="95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817410" y="21994145"/>
            <a:ext cx="7281561" cy="1520574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sz="6800" b="1" dirty="0" smtClean="0">
                <a:latin typeface="+mn-lt"/>
              </a:rPr>
              <a:t>Value proposition</a:t>
            </a:r>
            <a:endParaRPr lang="en-US" sz="6800" b="1" dirty="0">
              <a:latin typeface="+mn-lt"/>
            </a:endParaRPr>
          </a:p>
        </p:txBody>
      </p:sp>
      <p:sp>
        <p:nvSpPr>
          <p:cNvPr id="227" name="Rectangle 226"/>
          <p:cNvSpPr/>
          <p:nvPr/>
        </p:nvSpPr>
        <p:spPr>
          <a:xfrm>
            <a:off x="817411" y="23272903"/>
            <a:ext cx="11936064" cy="85869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1" indent="-457200">
              <a:buFont typeface="Arial" panose="020B0604020202020204" pitchFamily="34" charset="0"/>
              <a:buChar char="•"/>
            </a:pPr>
            <a:r>
              <a:rPr lang="en-US" sz="4600" dirty="0"/>
              <a:t>Base </a:t>
            </a:r>
            <a:r>
              <a:rPr lang="en-US" sz="4600" dirty="0" smtClean="0"/>
              <a:t>checks </a:t>
            </a:r>
            <a:r>
              <a:rPr lang="en-US" sz="4600" dirty="0"/>
              <a:t>in P&amp;R</a:t>
            </a:r>
          </a:p>
          <a:p>
            <a:pPr marL="1143000" lvl="3" indent="-685800">
              <a:buFont typeface="Wingdings" panose="05000000000000000000" pitchFamily="2" charset="2"/>
              <a:buChar char="ü"/>
            </a:pPr>
            <a:r>
              <a:rPr lang="en-US" sz="4600" dirty="0" smtClean="0"/>
              <a:t>Check new IPs for </a:t>
            </a:r>
            <a:r>
              <a:rPr lang="en-US" sz="4600" dirty="0"/>
              <a:t>base violations and boundary conditions in P&amp;R environment</a:t>
            </a:r>
          </a:p>
          <a:p>
            <a:pPr marL="1143000" lvl="3" indent="-685800">
              <a:buFont typeface="Wingdings" panose="05000000000000000000" pitchFamily="2" charset="2"/>
              <a:buChar char="ü"/>
            </a:pPr>
            <a:r>
              <a:rPr lang="en-US" sz="4600" dirty="0" smtClean="0"/>
              <a:t>Last-minute </a:t>
            </a:r>
            <a:r>
              <a:rPr lang="en-US" sz="4600" dirty="0"/>
              <a:t>base changes in design can be </a:t>
            </a:r>
            <a:r>
              <a:rPr lang="en-US" sz="4600" dirty="0" smtClean="0"/>
              <a:t>checked with </a:t>
            </a:r>
            <a:r>
              <a:rPr lang="en-US" sz="4600" dirty="0"/>
              <a:t>high confidence </a:t>
            </a:r>
          </a:p>
          <a:p>
            <a:pPr marL="457200" lvl="1" indent="-457200">
              <a:buFont typeface="Arial" panose="020B0604020202020204" pitchFamily="34" charset="0"/>
              <a:buChar char="•"/>
            </a:pPr>
            <a:r>
              <a:rPr lang="en-US" sz="4600" dirty="0" smtClean="0"/>
              <a:t>Metal checks </a:t>
            </a:r>
            <a:r>
              <a:rPr lang="en-US" sz="4600" dirty="0"/>
              <a:t>in P&amp;R</a:t>
            </a:r>
          </a:p>
          <a:p>
            <a:pPr marL="1143000" lvl="2" indent="-685800">
              <a:buFont typeface="Wingdings" panose="05000000000000000000" pitchFamily="2" charset="2"/>
              <a:buChar char="ü"/>
            </a:pPr>
            <a:r>
              <a:rPr lang="en-US" sz="4600" dirty="0"/>
              <a:t>Interface </a:t>
            </a:r>
            <a:r>
              <a:rPr lang="en-US" sz="4600" dirty="0" smtClean="0"/>
              <a:t>DRC </a:t>
            </a:r>
            <a:r>
              <a:rPr lang="en-US" sz="4600" dirty="0"/>
              <a:t>by reading IP or partition </a:t>
            </a:r>
            <a:r>
              <a:rPr lang="en-US" sz="4600" dirty="0" smtClean="0"/>
              <a:t>GDS enables </a:t>
            </a:r>
            <a:r>
              <a:rPr lang="en-US" sz="4600" dirty="0"/>
              <a:t>faster closure of IP integration</a:t>
            </a:r>
          </a:p>
          <a:p>
            <a:pPr marL="1143000" lvl="2" indent="-685800">
              <a:buFont typeface="Wingdings" panose="05000000000000000000" pitchFamily="2" charset="2"/>
              <a:buChar char="ü"/>
            </a:pPr>
            <a:r>
              <a:rPr lang="en-US" sz="4600" dirty="0" smtClean="0"/>
              <a:t>Window-based </a:t>
            </a:r>
            <a:r>
              <a:rPr lang="en-US" sz="4600" dirty="0"/>
              <a:t>metal </a:t>
            </a:r>
            <a:r>
              <a:rPr lang="en-US" sz="4600" dirty="0" smtClean="0"/>
              <a:t>DRC validates fixes</a:t>
            </a:r>
            <a:br>
              <a:rPr lang="en-US" sz="4600" dirty="0" smtClean="0"/>
            </a:br>
            <a:r>
              <a:rPr lang="en-US" sz="4600" dirty="0" smtClean="0"/>
              <a:t>and catches new unintended DRC errors</a:t>
            </a:r>
            <a:endParaRPr lang="en-US" sz="4600" dirty="0"/>
          </a:p>
          <a:p>
            <a:pPr marL="1143000" lvl="2" indent="-685800">
              <a:buFont typeface="Wingdings" panose="05000000000000000000" pitchFamily="2" charset="2"/>
              <a:buChar char="ü"/>
            </a:pPr>
            <a:r>
              <a:rPr lang="en-US" sz="4600" dirty="0" smtClean="0"/>
              <a:t>Identifies LEF </a:t>
            </a:r>
            <a:r>
              <a:rPr lang="en-US" sz="4600" dirty="0"/>
              <a:t>vs GDS </a:t>
            </a:r>
            <a:r>
              <a:rPr lang="en-US" sz="4600" dirty="0" smtClean="0"/>
              <a:t>issues</a:t>
            </a:r>
            <a:endParaRPr lang="en-US" sz="4600" dirty="0"/>
          </a:p>
          <a:p>
            <a:pPr marL="457200" lvl="1" indent="-457200">
              <a:buFont typeface="Arial" panose="020B0604020202020204" pitchFamily="34" charset="0"/>
              <a:buChar char="•"/>
            </a:pPr>
            <a:r>
              <a:rPr lang="en-US" sz="4600" dirty="0" smtClean="0"/>
              <a:t>Identifies tech file limitations</a:t>
            </a:r>
            <a:endParaRPr lang="en-US" sz="4600" dirty="0"/>
          </a:p>
        </p:txBody>
      </p:sp>
      <p:sp>
        <p:nvSpPr>
          <p:cNvPr id="97" name="Rectangle 96"/>
          <p:cNvSpPr/>
          <p:nvPr/>
        </p:nvSpPr>
        <p:spPr>
          <a:xfrm>
            <a:off x="22624710" y="34037817"/>
            <a:ext cx="9111343" cy="5786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defTabSz="9144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rgbClr val="000000"/>
                </a:solidFill>
              </a:rPr>
              <a:t>Calibre </a:t>
            </a:r>
            <a:r>
              <a:rPr lang="en-US" sz="4000" dirty="0" smtClean="0">
                <a:solidFill>
                  <a:srgbClr val="000000"/>
                </a:solidFill>
              </a:rPr>
              <a:t>RTD can </a:t>
            </a:r>
            <a:r>
              <a:rPr lang="en-US" sz="4000" b="1" dirty="0">
                <a:ln>
                  <a:solidFill>
                    <a:srgbClr val="3253DC"/>
                  </a:solidFill>
                </a:ln>
                <a:solidFill>
                  <a:srgbClr val="000000"/>
                </a:solidFill>
              </a:rPr>
              <a:t>use the metal geometries </a:t>
            </a:r>
            <a:r>
              <a:rPr lang="en-US" sz="4000" b="1" dirty="0">
                <a:ln>
                  <a:solidFill>
                    <a:srgbClr val="3253DC"/>
                  </a:solidFill>
                </a:ln>
                <a:solidFill>
                  <a:srgbClr val="000000"/>
                </a:solidFill>
              </a:rPr>
              <a:t>inside </a:t>
            </a:r>
            <a:r>
              <a:rPr lang="en-US" sz="4000" b="1" dirty="0">
                <a:ln>
                  <a:solidFill>
                    <a:srgbClr val="3253DC"/>
                  </a:solidFill>
                </a:ln>
                <a:solidFill>
                  <a:srgbClr val="000000"/>
                </a:solidFill>
              </a:rPr>
              <a:t>IPs </a:t>
            </a:r>
            <a:r>
              <a:rPr lang="en-US" sz="4000" dirty="0">
                <a:solidFill>
                  <a:srgbClr val="000000"/>
                </a:solidFill>
              </a:rPr>
              <a:t>for DRC </a:t>
            </a:r>
            <a:r>
              <a:rPr lang="en-US" sz="4000" dirty="0" smtClean="0">
                <a:solidFill>
                  <a:srgbClr val="000000"/>
                </a:solidFill>
              </a:rPr>
              <a:t>and </a:t>
            </a:r>
            <a:r>
              <a:rPr lang="en-US" sz="4000" b="1" dirty="0">
                <a:ln>
                  <a:solidFill>
                    <a:srgbClr val="3253DC"/>
                  </a:solidFill>
                </a:ln>
                <a:solidFill>
                  <a:srgbClr val="000000"/>
                </a:solidFill>
              </a:rPr>
              <a:t>show the metal geometries in P&amp;R </a:t>
            </a:r>
            <a:r>
              <a:rPr lang="en-US" sz="4000" dirty="0">
                <a:solidFill>
                  <a:srgbClr val="000000"/>
                </a:solidFill>
              </a:rPr>
              <a:t>during DRC debug </a:t>
            </a:r>
          </a:p>
          <a:p>
            <a:pPr marL="457200" indent="-457200" defTabSz="9144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4000" dirty="0" smtClean="0">
                <a:solidFill>
                  <a:srgbClr val="000000"/>
                </a:solidFill>
              </a:rPr>
              <a:t>Fixing </a:t>
            </a:r>
            <a:r>
              <a:rPr lang="en-US" sz="4000" dirty="0">
                <a:solidFill>
                  <a:srgbClr val="000000"/>
                </a:solidFill>
              </a:rPr>
              <a:t>becomes very </a:t>
            </a:r>
            <a:r>
              <a:rPr lang="en-US" sz="4000" b="1" dirty="0">
                <a:ln>
                  <a:solidFill>
                    <a:srgbClr val="3253DC"/>
                  </a:solidFill>
                </a:ln>
                <a:solidFill>
                  <a:srgbClr val="000000"/>
                </a:solidFill>
              </a:rPr>
              <a:t>intuitive</a:t>
            </a:r>
            <a:r>
              <a:rPr lang="en-US" sz="4000" dirty="0">
                <a:solidFill>
                  <a:srgbClr val="000000"/>
                </a:solidFill>
              </a:rPr>
              <a:t> and </a:t>
            </a:r>
            <a:r>
              <a:rPr lang="en-US" sz="4000" dirty="0" smtClean="0">
                <a:solidFill>
                  <a:srgbClr val="000000"/>
                </a:solidFill>
              </a:rPr>
              <a:t>engineers </a:t>
            </a:r>
            <a:r>
              <a:rPr lang="en-US" sz="4000" dirty="0">
                <a:solidFill>
                  <a:srgbClr val="000000"/>
                </a:solidFill>
              </a:rPr>
              <a:t>can instantly validate the fixes</a:t>
            </a:r>
          </a:p>
          <a:p>
            <a:pPr marL="457200" indent="-457200" defTabSz="9144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4000" dirty="0" smtClean="0">
                <a:solidFill>
                  <a:srgbClr val="000000"/>
                </a:solidFill>
              </a:rPr>
              <a:t>For </a:t>
            </a:r>
            <a:r>
              <a:rPr lang="en-US" sz="4000" dirty="0">
                <a:solidFill>
                  <a:srgbClr val="000000"/>
                </a:solidFill>
              </a:rPr>
              <a:t>complex DRC </a:t>
            </a:r>
            <a:r>
              <a:rPr lang="en-US" sz="4000" dirty="0" smtClean="0">
                <a:solidFill>
                  <a:srgbClr val="000000"/>
                </a:solidFill>
              </a:rPr>
              <a:t>rules, engineers get </a:t>
            </a:r>
            <a:r>
              <a:rPr lang="en-US" sz="4000" b="1" dirty="0">
                <a:ln>
                  <a:solidFill>
                    <a:srgbClr val="3253DC"/>
                  </a:solidFill>
                </a:ln>
                <a:solidFill>
                  <a:srgbClr val="000000"/>
                </a:solidFill>
              </a:rPr>
              <a:t>feedback within </a:t>
            </a:r>
            <a:r>
              <a:rPr lang="en-US" sz="4000" b="1" dirty="0" smtClean="0">
                <a:ln>
                  <a:solidFill>
                    <a:srgbClr val="3253DC"/>
                  </a:solidFill>
                </a:ln>
                <a:solidFill>
                  <a:srgbClr val="000000"/>
                </a:solidFill>
              </a:rPr>
              <a:t>a few </a:t>
            </a:r>
            <a:r>
              <a:rPr lang="en-US" sz="4000" b="1" dirty="0">
                <a:ln>
                  <a:solidFill>
                    <a:srgbClr val="3253DC"/>
                  </a:solidFill>
                </a:ln>
                <a:solidFill>
                  <a:srgbClr val="000000"/>
                </a:solidFill>
              </a:rPr>
              <a:t>seconds </a:t>
            </a:r>
            <a:r>
              <a:rPr lang="en-US" sz="4000" dirty="0">
                <a:solidFill>
                  <a:srgbClr val="000000"/>
                </a:solidFill>
              </a:rPr>
              <a:t>compared to hours of standalone run</a:t>
            </a:r>
          </a:p>
        </p:txBody>
      </p:sp>
      <p:sp>
        <p:nvSpPr>
          <p:cNvPr id="229" name="Rectangle 228"/>
          <p:cNvSpPr/>
          <p:nvPr/>
        </p:nvSpPr>
        <p:spPr>
          <a:xfrm>
            <a:off x="4190150" y="40128100"/>
            <a:ext cx="2435553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57250" indent="-857250"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en-US" sz="7200" b="1" dirty="0" smtClean="0">
                <a:solidFill>
                  <a:schemeClr val="accent5">
                    <a:lumMod val="50000"/>
                  </a:schemeClr>
                </a:solidFill>
              </a:rPr>
              <a:t>Saves </a:t>
            </a:r>
            <a:r>
              <a:rPr lang="en-US" sz="7200" b="1" dirty="0">
                <a:solidFill>
                  <a:schemeClr val="accent5">
                    <a:lumMod val="50000"/>
                  </a:schemeClr>
                </a:solidFill>
              </a:rPr>
              <a:t>at least 3-5 PV iterations during every critical milestone </a:t>
            </a:r>
          </a:p>
          <a:p>
            <a:pPr marL="857250" indent="-857250">
              <a:buFont typeface="Wingdings" panose="05000000000000000000" pitchFamily="2" charset="2"/>
              <a:buChar char="v"/>
            </a:pPr>
            <a:r>
              <a:rPr lang="en-US" sz="7200" b="1" dirty="0">
                <a:solidFill>
                  <a:schemeClr val="accent5">
                    <a:lumMod val="50000"/>
                  </a:schemeClr>
                </a:solidFill>
              </a:rPr>
              <a:t>Provides Calibre </a:t>
            </a:r>
            <a:r>
              <a:rPr lang="en-US" sz="7200" b="1" dirty="0" smtClean="0">
                <a:solidFill>
                  <a:schemeClr val="accent5">
                    <a:lumMod val="50000"/>
                  </a:schemeClr>
                </a:solidFill>
              </a:rPr>
              <a:t>signoff confidence </a:t>
            </a:r>
            <a:r>
              <a:rPr lang="en-US" sz="7200" b="1" dirty="0">
                <a:solidFill>
                  <a:schemeClr val="accent5">
                    <a:lumMod val="50000"/>
                  </a:schemeClr>
                </a:solidFill>
              </a:rPr>
              <a:t>and </a:t>
            </a:r>
            <a:r>
              <a:rPr lang="en-US" sz="7200" b="1" dirty="0" smtClean="0">
                <a:solidFill>
                  <a:schemeClr val="accent5">
                    <a:lumMod val="50000"/>
                  </a:schemeClr>
                </a:solidFill>
              </a:rPr>
              <a:t>convergence </a:t>
            </a:r>
            <a:r>
              <a:rPr lang="en-US" sz="7200" b="1" dirty="0">
                <a:solidFill>
                  <a:schemeClr val="accent5">
                    <a:lumMod val="50000"/>
                  </a:schemeClr>
                </a:solidFill>
              </a:rPr>
              <a:t>in P&amp;R</a:t>
            </a:r>
          </a:p>
        </p:txBody>
      </p:sp>
      <p:pic>
        <p:nvPicPr>
          <p:cNvPr id="230" name="Picture 22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55826" y="19733837"/>
            <a:ext cx="9367316" cy="2549873"/>
          </a:xfrm>
          <a:prstGeom prst="rect">
            <a:avLst/>
          </a:prstGeom>
        </p:spPr>
      </p:pic>
      <p:sp>
        <p:nvSpPr>
          <p:cNvPr id="231" name="Rectangle 230"/>
          <p:cNvSpPr/>
          <p:nvPr/>
        </p:nvSpPr>
        <p:spPr>
          <a:xfrm>
            <a:off x="12709780" y="22337803"/>
            <a:ext cx="905940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/>
              <a:t>Metal Interface DRC violation without and </a:t>
            </a:r>
            <a:r>
              <a:rPr lang="en-US" sz="3600" dirty="0" smtClean="0"/>
              <a:t>with</a:t>
            </a:r>
            <a:br>
              <a:rPr lang="en-US" sz="3600" dirty="0" smtClean="0"/>
            </a:br>
            <a:r>
              <a:rPr lang="en-US" sz="3600" dirty="0" smtClean="0"/>
              <a:t>the </a:t>
            </a:r>
            <a:r>
              <a:rPr lang="en-US" sz="3600" dirty="0"/>
              <a:t>IP metal geometries seen in P&amp;R </a:t>
            </a:r>
          </a:p>
        </p:txBody>
      </p:sp>
      <p:pic>
        <p:nvPicPr>
          <p:cNvPr id="232" name="Picture 23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72782" y="16782826"/>
            <a:ext cx="10421405" cy="2434344"/>
          </a:xfrm>
          <a:prstGeom prst="rect">
            <a:avLst/>
          </a:prstGeom>
        </p:spPr>
      </p:pic>
      <p:sp>
        <p:nvSpPr>
          <p:cNvPr id="233" name="Rectangle 232"/>
          <p:cNvSpPr/>
          <p:nvPr/>
        </p:nvSpPr>
        <p:spPr>
          <a:xfrm>
            <a:off x="22213008" y="19196550"/>
            <a:ext cx="834095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/>
              <a:t>LEF VS GDSII </a:t>
            </a:r>
            <a:r>
              <a:rPr lang="en-US" sz="3600" dirty="0" smtClean="0"/>
              <a:t>mismatch. P&amp;R </a:t>
            </a:r>
            <a:r>
              <a:rPr lang="en-US" sz="3600" dirty="0"/>
              <a:t>DRC </a:t>
            </a:r>
            <a:r>
              <a:rPr lang="en-US" sz="3600" dirty="0" smtClean="0"/>
              <a:t>indicates</a:t>
            </a:r>
            <a:br>
              <a:rPr lang="en-US" sz="3600" dirty="0" smtClean="0"/>
            </a:br>
            <a:r>
              <a:rPr lang="en-US" sz="3600" dirty="0" smtClean="0"/>
              <a:t>no </a:t>
            </a:r>
            <a:r>
              <a:rPr lang="en-US" sz="3600" dirty="0"/>
              <a:t>DRC </a:t>
            </a:r>
            <a:r>
              <a:rPr lang="en-US" sz="3600" dirty="0" smtClean="0"/>
              <a:t>violations,  </a:t>
            </a:r>
            <a:r>
              <a:rPr lang="en-US" sz="3600" dirty="0"/>
              <a:t>but Calibre </a:t>
            </a:r>
            <a:r>
              <a:rPr lang="en-US" sz="3600" dirty="0" smtClean="0"/>
              <a:t>RTD shows</a:t>
            </a:r>
            <a:br>
              <a:rPr lang="en-US" sz="3600" dirty="0" smtClean="0"/>
            </a:br>
            <a:r>
              <a:rPr lang="en-US" sz="3600" dirty="0" smtClean="0"/>
              <a:t>an </a:t>
            </a:r>
            <a:r>
              <a:rPr lang="en-US" sz="3600" dirty="0"/>
              <a:t>actual DRC violation</a:t>
            </a:r>
          </a:p>
        </p:txBody>
      </p:sp>
      <p:sp>
        <p:nvSpPr>
          <p:cNvPr id="105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817410" y="31679710"/>
            <a:ext cx="4287990" cy="1520574"/>
          </a:xfrm>
        </p:spPr>
        <p:txBody>
          <a:bodyPr/>
          <a:lstStyle/>
          <a:p>
            <a:pPr algn="ctr">
              <a:spcBef>
                <a:spcPts val="600"/>
              </a:spcBef>
            </a:pPr>
            <a:r>
              <a:rPr lang="en-US" sz="6800" b="1" dirty="0" smtClean="0">
                <a:latin typeface="+mn-lt"/>
              </a:rPr>
              <a:t>Summary</a:t>
            </a:r>
            <a:endParaRPr lang="en-US" sz="6800" b="1" dirty="0">
              <a:latin typeface="+mn-lt"/>
            </a:endParaRPr>
          </a:p>
        </p:txBody>
      </p:sp>
      <p:sp>
        <p:nvSpPr>
          <p:cNvPr id="235" name="Rectangle 234"/>
          <p:cNvSpPr/>
          <p:nvPr/>
        </p:nvSpPr>
        <p:spPr>
          <a:xfrm>
            <a:off x="13165547" y="33439743"/>
            <a:ext cx="922269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i="1" dirty="0"/>
              <a:t>Without Calibre </a:t>
            </a:r>
            <a:r>
              <a:rPr lang="en-US" sz="3600" i="1" dirty="0" smtClean="0"/>
              <a:t>RTD, typical DRC fixes for </a:t>
            </a:r>
            <a:r>
              <a:rPr lang="en-US" sz="3600" i="1" dirty="0"/>
              <a:t>all </a:t>
            </a:r>
            <a:r>
              <a:rPr lang="en-US" sz="3600" i="1" dirty="0" smtClean="0"/>
              <a:t>the listed use-cases requires a Calibre </a:t>
            </a:r>
            <a:r>
              <a:rPr lang="en-US" sz="3600" i="1" dirty="0"/>
              <a:t>DRC </a:t>
            </a:r>
            <a:r>
              <a:rPr lang="en-US" sz="3600" i="1" dirty="0" smtClean="0"/>
              <a:t>run </a:t>
            </a:r>
            <a:r>
              <a:rPr lang="en-US" sz="3600" i="1" dirty="0"/>
              <a:t>with </a:t>
            </a:r>
            <a:r>
              <a:rPr lang="en-US" sz="3600" i="1" dirty="0" smtClean="0"/>
              <a:t>a TAT of 12-24 </a:t>
            </a:r>
            <a:r>
              <a:rPr lang="en-US" sz="3600" i="1" dirty="0"/>
              <a:t>hours</a:t>
            </a:r>
          </a:p>
        </p:txBody>
      </p:sp>
      <p:sp>
        <p:nvSpPr>
          <p:cNvPr id="236" name="Rectangle 235"/>
          <p:cNvSpPr/>
          <p:nvPr/>
        </p:nvSpPr>
        <p:spPr>
          <a:xfrm>
            <a:off x="817410" y="33028999"/>
            <a:ext cx="20620038" cy="70480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4800" dirty="0" smtClean="0"/>
              <a:t>PV </a:t>
            </a:r>
            <a:r>
              <a:rPr lang="en-US" sz="4800" dirty="0"/>
              <a:t>fixes </a:t>
            </a:r>
            <a:r>
              <a:rPr lang="en-US" sz="4800" dirty="0" smtClean="0"/>
              <a:t>applied using the Calibre RTD interface</a:t>
            </a:r>
            <a:br>
              <a:rPr lang="en-US" sz="4800" dirty="0" smtClean="0"/>
            </a:br>
            <a:r>
              <a:rPr lang="en-US" sz="4800" dirty="0" smtClean="0"/>
              <a:t>help </a:t>
            </a:r>
            <a:r>
              <a:rPr lang="en-US" sz="4800" dirty="0"/>
              <a:t>achieve </a:t>
            </a:r>
            <a:r>
              <a:rPr lang="en-US" sz="4800" dirty="0" smtClean="0"/>
              <a:t>signoff </a:t>
            </a:r>
            <a:r>
              <a:rPr lang="en-US" sz="4800" dirty="0"/>
              <a:t>convergence inside </a:t>
            </a:r>
            <a:r>
              <a:rPr lang="en-US" sz="4800" dirty="0" smtClean="0"/>
              <a:t>the</a:t>
            </a:r>
            <a:br>
              <a:rPr lang="en-US" sz="4800" dirty="0" smtClean="0"/>
            </a:br>
            <a:r>
              <a:rPr lang="en-US" sz="4800" dirty="0" smtClean="0"/>
              <a:t>P&amp;R </a:t>
            </a:r>
            <a:r>
              <a:rPr lang="en-US" sz="4800" dirty="0"/>
              <a:t>environment</a:t>
            </a:r>
          </a:p>
          <a:p>
            <a:pPr marL="457200" indent="-4572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4800" dirty="0" smtClean="0">
                <a:sym typeface="Wingdings" panose="05000000000000000000" pitchFamily="2" charset="2"/>
              </a:rPr>
              <a:t>Reducing DRC </a:t>
            </a:r>
            <a:r>
              <a:rPr lang="en-US" sz="4800" dirty="0">
                <a:sym typeface="Wingdings" panose="05000000000000000000" pitchFamily="2" charset="2"/>
              </a:rPr>
              <a:t>closure </a:t>
            </a:r>
            <a:r>
              <a:rPr lang="en-US" sz="4800" dirty="0" smtClean="0">
                <a:sym typeface="Wingdings" panose="05000000000000000000" pitchFamily="2" charset="2"/>
              </a:rPr>
              <a:t>cycles and using check r</a:t>
            </a:r>
            <a:r>
              <a:rPr lang="en-US" sz="4800" dirty="0" smtClean="0"/>
              <a:t>ecipes helps </a:t>
            </a:r>
            <a:br>
              <a:rPr lang="en-US" sz="4800" dirty="0" smtClean="0"/>
            </a:br>
            <a:r>
              <a:rPr lang="en-US" sz="4800" dirty="0" smtClean="0"/>
              <a:t>targeted layer/region-wide </a:t>
            </a:r>
            <a:r>
              <a:rPr lang="en-US" sz="4800" dirty="0"/>
              <a:t>checking/fixing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4800" dirty="0" smtClean="0"/>
              <a:t>Calibre RTD GDS/OASIS </a:t>
            </a:r>
            <a:r>
              <a:rPr lang="en-US" sz="4800" dirty="0"/>
              <a:t>read ability</a:t>
            </a:r>
            <a:r>
              <a:rPr lang="en-US" sz="4800" b="1" dirty="0"/>
              <a:t> </a:t>
            </a:r>
            <a:r>
              <a:rPr lang="en-US" sz="4800" dirty="0">
                <a:sym typeface="Wingdings" panose="05000000000000000000" pitchFamily="2" charset="2"/>
              </a:rPr>
              <a:t>expands DRC coverage to</a:t>
            </a:r>
          </a:p>
          <a:p>
            <a:pPr marL="1028700" lvl="1" indent="-57150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sz="4800" dirty="0">
                <a:sym typeface="Wingdings" panose="05000000000000000000" pitchFamily="2" charset="2"/>
              </a:rPr>
              <a:t>Base DRC </a:t>
            </a:r>
            <a:r>
              <a:rPr lang="en-US" sz="4800" dirty="0" smtClean="0">
                <a:sym typeface="Wingdings" panose="05000000000000000000" pitchFamily="2" charset="2"/>
              </a:rPr>
              <a:t>validation </a:t>
            </a:r>
            <a:r>
              <a:rPr lang="en-US" sz="4800" dirty="0">
                <a:sym typeface="Wingdings" panose="05000000000000000000" pitchFamily="2" charset="2"/>
              </a:rPr>
              <a:t>in P&amp;R </a:t>
            </a:r>
            <a:r>
              <a:rPr lang="en-US" sz="4800" dirty="0" smtClean="0">
                <a:sym typeface="Wingdings" panose="05000000000000000000" pitchFamily="2" charset="2"/>
              </a:rPr>
              <a:t>environment</a:t>
            </a:r>
            <a:endParaRPr lang="en-US" sz="4800" dirty="0">
              <a:sym typeface="Wingdings" panose="05000000000000000000" pitchFamily="2" charset="2"/>
            </a:endParaRPr>
          </a:p>
          <a:p>
            <a:pPr marL="1028700" lvl="1" indent="-57150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sz="4800" dirty="0" smtClean="0">
                <a:sym typeface="Wingdings" panose="05000000000000000000" pitchFamily="2" charset="2"/>
              </a:rPr>
              <a:t>IP/Memory/Std cell interface DRC </a:t>
            </a:r>
            <a:endParaRPr lang="en-US" sz="4800" dirty="0">
              <a:sym typeface="Wingdings" panose="05000000000000000000" pitchFamily="2" charset="2"/>
            </a:endParaRPr>
          </a:p>
          <a:p>
            <a:pPr marL="1028700" lvl="1" indent="-57150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sz="4800" dirty="0">
                <a:sym typeface="Wingdings" panose="05000000000000000000" pitchFamily="2" charset="2"/>
              </a:rPr>
              <a:t>LEF vs GDS mismatches</a:t>
            </a:r>
            <a:endParaRPr lang="en-US" sz="4800" dirty="0">
              <a:solidFill>
                <a:schemeClr val="accent2"/>
              </a:solidFill>
            </a:endParaRPr>
          </a:p>
        </p:txBody>
      </p:sp>
      <p:sp>
        <p:nvSpPr>
          <p:cNvPr id="110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0729610" y="38879177"/>
            <a:ext cx="11276619" cy="1419739"/>
          </a:xfrm>
        </p:spPr>
        <p:txBody>
          <a:bodyPr/>
          <a:lstStyle/>
          <a:p>
            <a:pPr algn="ctr"/>
            <a:r>
              <a:rPr lang="en-US" sz="7200" b="1" dirty="0"/>
              <a:t>Calibre RealTime Digital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3436268" y="23726277"/>
            <a:ext cx="3489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accent5">
                    <a:lumMod val="50000"/>
                  </a:schemeClr>
                </a:solidFill>
              </a:rPr>
              <a:t>Innovus integration</a:t>
            </a:r>
            <a:endParaRPr lang="en-US" sz="32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194214"/>
              </p:ext>
            </p:extLst>
          </p:nvPr>
        </p:nvGraphicFramePr>
        <p:xfrm>
          <a:off x="13436268" y="24320299"/>
          <a:ext cx="8690650" cy="3261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5052"/>
                <a:gridCol w="3233904"/>
                <a:gridCol w="1867486"/>
                <a:gridCol w="166420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Polygon</a:t>
                      </a:r>
                      <a:r>
                        <a:rPr lang="en-US" sz="280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 count</a:t>
                      </a:r>
                      <a:endParaRPr lang="en-US" sz="280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Rules</a:t>
                      </a:r>
                      <a:endParaRPr lang="en-US" sz="280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Errors reported</a:t>
                      </a:r>
                      <a:endParaRPr lang="en-US" sz="280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Runtime (secs)</a:t>
                      </a:r>
                      <a:endParaRPr lang="en-US" sz="280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3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19230</a:t>
                      </a:r>
                      <a:endParaRPr lang="en-US" sz="320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864 (M1-M4)</a:t>
                      </a:r>
                      <a:endParaRPr lang="en-US" sz="320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340</a:t>
                      </a:r>
                      <a:endParaRPr lang="en-US" sz="320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7.5</a:t>
                      </a:r>
                      <a:endParaRPr lang="en-US" sz="320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3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490000</a:t>
                      </a:r>
                      <a:endParaRPr lang="en-US" sz="320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864 (M1-M4)</a:t>
                      </a:r>
                      <a:endParaRPr lang="en-US" sz="320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9905</a:t>
                      </a:r>
                      <a:endParaRPr lang="en-US" sz="320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102</a:t>
                      </a:r>
                      <a:endParaRPr lang="en-US" sz="320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3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173180</a:t>
                      </a:r>
                      <a:endParaRPr lang="en-US" sz="320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7870 (all checks)</a:t>
                      </a:r>
                      <a:endParaRPr lang="en-US" sz="320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46490</a:t>
                      </a:r>
                      <a:endParaRPr lang="en-US" sz="320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131</a:t>
                      </a:r>
                      <a:endParaRPr lang="en-US" sz="320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3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39598712 </a:t>
                      </a:r>
                      <a:endParaRPr lang="en-US" sz="320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864 (M1-M4)</a:t>
                      </a:r>
                      <a:endParaRPr lang="en-US" sz="320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2136970</a:t>
                      </a:r>
                      <a:endParaRPr lang="en-US" sz="320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1194</a:t>
                      </a:r>
                      <a:endParaRPr lang="en-US" sz="320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91" name="Table 9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9041070"/>
              </p:ext>
            </p:extLst>
          </p:nvPr>
        </p:nvGraphicFramePr>
        <p:xfrm>
          <a:off x="13436268" y="28395001"/>
          <a:ext cx="8699832" cy="499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9384"/>
                <a:gridCol w="3236976"/>
                <a:gridCol w="1865376"/>
                <a:gridCol w="166809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Polygon</a:t>
                      </a:r>
                      <a:r>
                        <a:rPr lang="en-US" sz="280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 count</a:t>
                      </a:r>
                      <a:endParaRPr lang="en-US" sz="280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Rules</a:t>
                      </a:r>
                      <a:endParaRPr lang="en-US" sz="280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Errors</a:t>
                      </a:r>
                      <a:r>
                        <a:rPr lang="en-US" sz="280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en-US" sz="28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reported</a:t>
                      </a:r>
                      <a:endParaRPr lang="en-US" sz="280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Runtime (secs)</a:t>
                      </a:r>
                      <a:endParaRPr lang="en-US" sz="280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3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45834</a:t>
                      </a:r>
                      <a:endParaRPr lang="en-US" sz="320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839 (M1-M4)</a:t>
                      </a:r>
                      <a:endParaRPr lang="en-US" sz="320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3115</a:t>
                      </a:r>
                      <a:endParaRPr lang="en-US" sz="320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15.82</a:t>
                      </a:r>
                      <a:endParaRPr lang="en-US" sz="320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3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434844</a:t>
                      </a:r>
                      <a:endParaRPr lang="en-US" sz="320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07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839 (M1-M4)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3031</a:t>
                      </a:r>
                      <a:endParaRPr lang="en-US" sz="320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115.861</a:t>
                      </a:r>
                      <a:endParaRPr lang="en-US" sz="320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3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984722</a:t>
                      </a:r>
                      <a:endParaRPr lang="en-US" sz="320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07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839 (M1-M4)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2828</a:t>
                      </a:r>
                      <a:endParaRPr lang="en-US" sz="320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287.021</a:t>
                      </a:r>
                      <a:endParaRPr lang="en-US" sz="320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3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2002487</a:t>
                      </a:r>
                      <a:endParaRPr lang="en-US" sz="320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07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839 (M1-M4)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2419</a:t>
                      </a:r>
                      <a:endParaRPr lang="en-US" sz="320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588.928</a:t>
                      </a:r>
                      <a:endParaRPr lang="en-US" sz="320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3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1336441</a:t>
                      </a:r>
                      <a:endParaRPr lang="en-US" sz="320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07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1355 (M1-M8)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3044</a:t>
                      </a:r>
                      <a:endParaRPr lang="en-US" sz="320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401.766</a:t>
                      </a:r>
                      <a:endParaRPr lang="en-US" sz="320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3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2002487</a:t>
                      </a:r>
                      <a:endParaRPr lang="en-US" sz="320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07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1355 (M1-M8)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2436</a:t>
                      </a:r>
                      <a:endParaRPr lang="en-US" sz="320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585.909</a:t>
                      </a:r>
                      <a:endParaRPr lang="en-US" sz="320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3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1336441</a:t>
                      </a:r>
                      <a:endParaRPr lang="en-US" sz="320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076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1355 (M1-M8)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1393</a:t>
                      </a:r>
                      <a:endParaRPr lang="en-US" sz="320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328.666</a:t>
                      </a:r>
                      <a:endParaRPr lang="en-US" sz="320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2" name="TextBox 91"/>
          <p:cNvSpPr txBox="1"/>
          <p:nvPr/>
        </p:nvSpPr>
        <p:spPr>
          <a:xfrm>
            <a:off x="13436268" y="27800979"/>
            <a:ext cx="28996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accent5">
                    <a:lumMod val="50000"/>
                  </a:schemeClr>
                </a:solidFill>
              </a:rPr>
              <a:t>ICC2 integration</a:t>
            </a:r>
            <a:endParaRPr lang="en-US" sz="3200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5783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lassic - Wide Center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PosterPresentations.com-91CMx122CM</Template>
  <TotalTime>5170</TotalTime>
  <Words>440</Words>
  <Application>Microsoft Office PowerPoint</Application>
  <PresentationFormat>Custom</PresentationFormat>
  <Paragraphs>106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9" baseType="lpstr">
      <vt:lpstr>Arial</vt:lpstr>
      <vt:lpstr>Calibri</vt:lpstr>
      <vt:lpstr>Microsoft Sans Serif</vt:lpstr>
      <vt:lpstr>Tahoma</vt:lpstr>
      <vt:lpstr>Times New Roman</vt:lpstr>
      <vt:lpstr>Trebuchet MS</vt:lpstr>
      <vt:lpstr>Wingdings</vt:lpstr>
      <vt:lpstr>Classic - Wide Center</vt:lpstr>
      <vt:lpstr>PowerPoint Presentation</vt:lpstr>
    </vt:vector>
  </TitlesOfParts>
  <Company>Mentor Graphics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Dina Medhat</dc:creator>
  <dc:description>This template is the property of PosterPresentations.com. Call us if you need help with this poster template._x000d_
1-866-649-3004           _x000d_
 (c)PosterPresentations.com</dc:description>
  <cp:lastModifiedBy>Stalnaker, Shelly</cp:lastModifiedBy>
  <cp:revision>134</cp:revision>
  <dcterms:created xsi:type="dcterms:W3CDTF">2012-02-10T00:16:25Z</dcterms:created>
  <dcterms:modified xsi:type="dcterms:W3CDTF">2019-05-21T19:39:24Z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3" name="_NewReviewCycle">
    <vt:lpwstr/>
  </property>
</Properties>
</file>